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612" r:id="rId5"/>
    <p:sldId id="257" r:id="rId6"/>
    <p:sldId id="2613" r:id="rId7"/>
    <p:sldId id="389" r:id="rId8"/>
    <p:sldId id="2615" r:id="rId9"/>
    <p:sldId id="2598" r:id="rId10"/>
    <p:sldId id="2596" r:id="rId11"/>
    <p:sldId id="2610" r:id="rId12"/>
    <p:sldId id="2603" r:id="rId13"/>
    <p:sldId id="378" r:id="rId14"/>
    <p:sldId id="2601" r:id="rId15"/>
    <p:sldId id="2604" r:id="rId16"/>
    <p:sldId id="2605" r:id="rId17"/>
    <p:sldId id="2600" r:id="rId18"/>
    <p:sldId id="2606" r:id="rId19"/>
    <p:sldId id="2567" r:id="rId20"/>
    <p:sldId id="386" r:id="rId21"/>
    <p:sldId id="258" r:id="rId22"/>
    <p:sldId id="2608" r:id="rId23"/>
    <p:sldId id="260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9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5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92CC6B-8F44-4251-99E8-CFD85CDB7BC7}"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CDC35BED-64E5-41F3-98F6-B13B172E6DDC}">
      <dgm:prSet/>
      <dgm:spPr/>
      <dgm:t>
        <a:bodyPr/>
        <a:lstStyle/>
        <a:p>
          <a:r>
            <a:rPr lang="en-US" dirty="0">
              <a:latin typeface="Aptos"/>
              <a:ea typeface="Calibri"/>
              <a:cs typeface="Calibri"/>
            </a:rPr>
            <a:t>How do your actions impact the LIHTC program?</a:t>
          </a:r>
        </a:p>
      </dgm:t>
    </dgm:pt>
    <dgm:pt modelId="{9104862B-BDC9-49D7-813E-4FDB5C007D7A}" type="parTrans" cxnId="{35C54F82-05AC-477D-A3F1-DB82F5BD3F9E}">
      <dgm:prSet/>
      <dgm:spPr/>
      <dgm:t>
        <a:bodyPr/>
        <a:lstStyle/>
        <a:p>
          <a:endParaRPr lang="en-US"/>
        </a:p>
      </dgm:t>
    </dgm:pt>
    <dgm:pt modelId="{9E075F33-736D-43CF-B269-CA55194B9173}" type="sibTrans" cxnId="{35C54F82-05AC-477D-A3F1-DB82F5BD3F9E}">
      <dgm:prSet/>
      <dgm:spPr/>
      <dgm:t>
        <a:bodyPr/>
        <a:lstStyle/>
        <a:p>
          <a:endParaRPr lang="en-US"/>
        </a:p>
      </dgm:t>
    </dgm:pt>
    <dgm:pt modelId="{9963B6AC-8C4A-448F-9A8E-AB3EE07297DD}">
      <dgm:prSet/>
      <dgm:spPr/>
      <dgm:t>
        <a:bodyPr/>
        <a:lstStyle/>
        <a:p>
          <a:pPr algn="ctr"/>
          <a:r>
            <a:rPr lang="en-US" dirty="0">
              <a:solidFill>
                <a:schemeClr val="tx1"/>
              </a:solidFill>
            </a:rPr>
            <a:t>Resident Complaints</a:t>
          </a:r>
        </a:p>
      </dgm:t>
    </dgm:pt>
    <dgm:pt modelId="{980CCE58-F67E-4B5C-B6A2-232466F2BC3D}" type="parTrans" cxnId="{EBB94B93-8505-492C-A3BA-D00740D5F2E2}">
      <dgm:prSet/>
      <dgm:spPr/>
      <dgm:t>
        <a:bodyPr/>
        <a:lstStyle/>
        <a:p>
          <a:endParaRPr lang="en-US"/>
        </a:p>
      </dgm:t>
    </dgm:pt>
    <dgm:pt modelId="{AB6F3299-8F9F-47E0-BBA3-2976D5BDCAB8}" type="sibTrans" cxnId="{EBB94B93-8505-492C-A3BA-D00740D5F2E2}">
      <dgm:prSet/>
      <dgm:spPr/>
      <dgm:t>
        <a:bodyPr/>
        <a:lstStyle/>
        <a:p>
          <a:endParaRPr lang="en-US"/>
        </a:p>
      </dgm:t>
    </dgm:pt>
    <dgm:pt modelId="{12884BBC-4187-40F2-A633-A31116BF066D}">
      <dgm:prSet/>
      <dgm:spPr/>
      <dgm:t>
        <a:bodyPr/>
        <a:lstStyle/>
        <a:p>
          <a:r>
            <a:rPr lang="en-US" dirty="0">
              <a:solidFill>
                <a:schemeClr val="tx1"/>
              </a:solidFill>
            </a:rPr>
            <a:t>Regulatory adherence</a:t>
          </a:r>
        </a:p>
      </dgm:t>
    </dgm:pt>
    <dgm:pt modelId="{3B9444A8-FF82-4804-9CB4-99FE3F9552EB}" type="parTrans" cxnId="{1463C47D-ABC1-4F6D-BF1B-8A73876AE97D}">
      <dgm:prSet/>
      <dgm:spPr/>
      <dgm:t>
        <a:bodyPr/>
        <a:lstStyle/>
        <a:p>
          <a:endParaRPr lang="en-US"/>
        </a:p>
      </dgm:t>
    </dgm:pt>
    <dgm:pt modelId="{C08CADB9-1986-4DC5-812B-F0FA313429A7}" type="sibTrans" cxnId="{1463C47D-ABC1-4F6D-BF1B-8A73876AE97D}">
      <dgm:prSet/>
      <dgm:spPr/>
      <dgm:t>
        <a:bodyPr/>
        <a:lstStyle/>
        <a:p>
          <a:endParaRPr lang="en-US"/>
        </a:p>
      </dgm:t>
    </dgm:pt>
    <dgm:pt modelId="{F699A0C1-2439-4C14-80FB-FD8EF1127425}">
      <dgm:prSet/>
      <dgm:spPr/>
      <dgm:t>
        <a:bodyPr/>
        <a:lstStyle/>
        <a:p>
          <a:r>
            <a:rPr lang="en-US" dirty="0">
              <a:solidFill>
                <a:schemeClr val="tx1"/>
              </a:solidFill>
            </a:rPr>
            <a:t>Overall development success</a:t>
          </a:r>
        </a:p>
      </dgm:t>
    </dgm:pt>
    <dgm:pt modelId="{3FC692A9-E024-4580-A025-116D9CE12364}" type="parTrans" cxnId="{389F8856-DAB3-4022-B2BC-4F2CBC778FB5}">
      <dgm:prSet/>
      <dgm:spPr/>
      <dgm:t>
        <a:bodyPr/>
        <a:lstStyle/>
        <a:p>
          <a:endParaRPr lang="en-US"/>
        </a:p>
      </dgm:t>
    </dgm:pt>
    <dgm:pt modelId="{ACABD5A8-6F7E-4EC8-810C-8F0A9CDC9059}" type="sibTrans" cxnId="{389F8856-DAB3-4022-B2BC-4F2CBC778FB5}">
      <dgm:prSet/>
      <dgm:spPr/>
      <dgm:t>
        <a:bodyPr/>
        <a:lstStyle/>
        <a:p>
          <a:endParaRPr lang="en-US"/>
        </a:p>
      </dgm:t>
    </dgm:pt>
    <dgm:pt modelId="{53D3AFF4-F20D-4585-AB31-C1DE98D2385B}" type="pres">
      <dgm:prSet presAssocID="{6292CC6B-8F44-4251-99E8-CFD85CDB7BC7}" presName="Name0" presStyleCnt="0">
        <dgm:presLayoutVars>
          <dgm:dir/>
          <dgm:animLvl val="lvl"/>
          <dgm:resizeHandles val="exact"/>
        </dgm:presLayoutVars>
      </dgm:prSet>
      <dgm:spPr/>
    </dgm:pt>
    <dgm:pt modelId="{054E857A-4C6E-4367-9BFA-4D89853EC5B3}" type="pres">
      <dgm:prSet presAssocID="{CDC35BED-64E5-41F3-98F6-B13B172E6DDC}" presName="linNode" presStyleCnt="0"/>
      <dgm:spPr/>
    </dgm:pt>
    <dgm:pt modelId="{192DCB28-0EC7-47DA-BF25-2C995B4C6C7B}" type="pres">
      <dgm:prSet presAssocID="{CDC35BED-64E5-41F3-98F6-B13B172E6DDC}" presName="parentText" presStyleLbl="node1" presStyleIdx="0" presStyleCnt="4" custScaleX="277778" custLinFactNeighborX="-88557" custLinFactNeighborY="-744">
        <dgm:presLayoutVars>
          <dgm:chMax val="1"/>
          <dgm:bulletEnabled val="1"/>
        </dgm:presLayoutVars>
      </dgm:prSet>
      <dgm:spPr/>
    </dgm:pt>
    <dgm:pt modelId="{B83090B3-01A0-4E0A-8710-61BF7C4FAC1A}" type="pres">
      <dgm:prSet presAssocID="{9E075F33-736D-43CF-B269-CA55194B9173}" presName="sp" presStyleCnt="0"/>
      <dgm:spPr/>
    </dgm:pt>
    <dgm:pt modelId="{5B6C1CD8-4B81-4E6E-B309-F6FBEADB41C5}" type="pres">
      <dgm:prSet presAssocID="{9963B6AC-8C4A-448F-9A8E-AB3EE07297DD}" presName="linNode" presStyleCnt="0"/>
      <dgm:spPr/>
    </dgm:pt>
    <dgm:pt modelId="{32F7D9B4-0B87-427F-A4DA-764EF8AACDAE}" type="pres">
      <dgm:prSet presAssocID="{9963B6AC-8C4A-448F-9A8E-AB3EE07297DD}" presName="parentText" presStyleLbl="node1" presStyleIdx="1" presStyleCnt="4" custLinFactNeighborX="82049" custLinFactNeighborY="-4118">
        <dgm:presLayoutVars>
          <dgm:chMax val="1"/>
          <dgm:bulletEnabled val="1"/>
        </dgm:presLayoutVars>
      </dgm:prSet>
      <dgm:spPr/>
    </dgm:pt>
    <dgm:pt modelId="{D0767FC2-C918-4263-AABD-43F2AACDB764}" type="pres">
      <dgm:prSet presAssocID="{AB6F3299-8F9F-47E0-BBA3-2976D5BDCAB8}" presName="sp" presStyleCnt="0"/>
      <dgm:spPr/>
    </dgm:pt>
    <dgm:pt modelId="{EA89FC9A-BED6-43EF-AEDC-D9471E1583BD}" type="pres">
      <dgm:prSet presAssocID="{12884BBC-4187-40F2-A633-A31116BF066D}" presName="linNode" presStyleCnt="0"/>
      <dgm:spPr/>
    </dgm:pt>
    <dgm:pt modelId="{1A12749E-1F31-45A0-B0E3-229E5C2B2D20}" type="pres">
      <dgm:prSet presAssocID="{12884BBC-4187-40F2-A633-A31116BF066D}" presName="parentText" presStyleLbl="node1" presStyleIdx="2" presStyleCnt="4" custLinFactNeighborX="82049" custLinFactNeighborY="-8237">
        <dgm:presLayoutVars>
          <dgm:chMax val="1"/>
          <dgm:bulletEnabled val="1"/>
        </dgm:presLayoutVars>
      </dgm:prSet>
      <dgm:spPr/>
    </dgm:pt>
    <dgm:pt modelId="{548B9169-0C1E-40CE-B94F-2FEAFC92B1AF}" type="pres">
      <dgm:prSet presAssocID="{C08CADB9-1986-4DC5-812B-F0FA313429A7}" presName="sp" presStyleCnt="0"/>
      <dgm:spPr/>
    </dgm:pt>
    <dgm:pt modelId="{AA3F55BC-5C4E-4852-9751-4992F53AF280}" type="pres">
      <dgm:prSet presAssocID="{F699A0C1-2439-4C14-80FB-FD8EF1127425}" presName="linNode" presStyleCnt="0"/>
      <dgm:spPr/>
    </dgm:pt>
    <dgm:pt modelId="{954045DB-9048-41C6-BB27-88BFED772A8B}" type="pres">
      <dgm:prSet presAssocID="{F699A0C1-2439-4C14-80FB-FD8EF1127425}" presName="parentText" presStyleLbl="node1" presStyleIdx="3" presStyleCnt="4" custLinFactNeighborX="80887" custLinFactNeighborY="-9266">
        <dgm:presLayoutVars>
          <dgm:chMax val="1"/>
          <dgm:bulletEnabled val="1"/>
        </dgm:presLayoutVars>
      </dgm:prSet>
      <dgm:spPr/>
    </dgm:pt>
  </dgm:ptLst>
  <dgm:cxnLst>
    <dgm:cxn modelId="{BBF92B27-A198-4D99-BB3D-A74D7DF5C780}" type="presOf" srcId="{CDC35BED-64E5-41F3-98F6-B13B172E6DDC}" destId="{192DCB28-0EC7-47DA-BF25-2C995B4C6C7B}" srcOrd="0" destOrd="0" presId="urn:microsoft.com/office/officeart/2005/8/layout/vList5"/>
    <dgm:cxn modelId="{8C0DD846-A71A-4045-99A1-F959DFA94584}" type="presOf" srcId="{6292CC6B-8F44-4251-99E8-CFD85CDB7BC7}" destId="{53D3AFF4-F20D-4585-AB31-C1DE98D2385B}" srcOrd="0" destOrd="0" presId="urn:microsoft.com/office/officeart/2005/8/layout/vList5"/>
    <dgm:cxn modelId="{389F8856-DAB3-4022-B2BC-4F2CBC778FB5}" srcId="{6292CC6B-8F44-4251-99E8-CFD85CDB7BC7}" destId="{F699A0C1-2439-4C14-80FB-FD8EF1127425}" srcOrd="3" destOrd="0" parTransId="{3FC692A9-E024-4580-A025-116D9CE12364}" sibTransId="{ACABD5A8-6F7E-4EC8-810C-8F0A9CDC9059}"/>
    <dgm:cxn modelId="{A3AEED76-1788-4A46-9C3E-E7552A193569}" type="presOf" srcId="{F699A0C1-2439-4C14-80FB-FD8EF1127425}" destId="{954045DB-9048-41C6-BB27-88BFED772A8B}" srcOrd="0" destOrd="0" presId="urn:microsoft.com/office/officeart/2005/8/layout/vList5"/>
    <dgm:cxn modelId="{1463C47D-ABC1-4F6D-BF1B-8A73876AE97D}" srcId="{6292CC6B-8F44-4251-99E8-CFD85CDB7BC7}" destId="{12884BBC-4187-40F2-A633-A31116BF066D}" srcOrd="2" destOrd="0" parTransId="{3B9444A8-FF82-4804-9CB4-99FE3F9552EB}" sibTransId="{C08CADB9-1986-4DC5-812B-F0FA313429A7}"/>
    <dgm:cxn modelId="{35C54F82-05AC-477D-A3F1-DB82F5BD3F9E}" srcId="{6292CC6B-8F44-4251-99E8-CFD85CDB7BC7}" destId="{CDC35BED-64E5-41F3-98F6-B13B172E6DDC}" srcOrd="0" destOrd="0" parTransId="{9104862B-BDC9-49D7-813E-4FDB5C007D7A}" sibTransId="{9E075F33-736D-43CF-B269-CA55194B9173}"/>
    <dgm:cxn modelId="{BB5CA48F-73EB-479C-A97E-51537E167FC0}" type="presOf" srcId="{9963B6AC-8C4A-448F-9A8E-AB3EE07297DD}" destId="{32F7D9B4-0B87-427F-A4DA-764EF8AACDAE}" srcOrd="0" destOrd="0" presId="urn:microsoft.com/office/officeart/2005/8/layout/vList5"/>
    <dgm:cxn modelId="{EBB94B93-8505-492C-A3BA-D00740D5F2E2}" srcId="{6292CC6B-8F44-4251-99E8-CFD85CDB7BC7}" destId="{9963B6AC-8C4A-448F-9A8E-AB3EE07297DD}" srcOrd="1" destOrd="0" parTransId="{980CCE58-F67E-4B5C-B6A2-232466F2BC3D}" sibTransId="{AB6F3299-8F9F-47E0-BBA3-2976D5BDCAB8}"/>
    <dgm:cxn modelId="{096164E1-16DD-4A46-A939-1C762C05592A}" type="presOf" srcId="{12884BBC-4187-40F2-A633-A31116BF066D}" destId="{1A12749E-1F31-45A0-B0E3-229E5C2B2D20}" srcOrd="0" destOrd="0" presId="urn:microsoft.com/office/officeart/2005/8/layout/vList5"/>
    <dgm:cxn modelId="{8369509B-322E-4E2F-B2DA-781E325E0A64}" type="presParOf" srcId="{53D3AFF4-F20D-4585-AB31-C1DE98D2385B}" destId="{054E857A-4C6E-4367-9BFA-4D89853EC5B3}" srcOrd="0" destOrd="0" presId="urn:microsoft.com/office/officeart/2005/8/layout/vList5"/>
    <dgm:cxn modelId="{EE14110D-F9BF-4AE1-A05A-34386744EC4A}" type="presParOf" srcId="{054E857A-4C6E-4367-9BFA-4D89853EC5B3}" destId="{192DCB28-0EC7-47DA-BF25-2C995B4C6C7B}" srcOrd="0" destOrd="0" presId="urn:microsoft.com/office/officeart/2005/8/layout/vList5"/>
    <dgm:cxn modelId="{40B4DF73-62B8-46E5-A5DA-07A88C63291F}" type="presParOf" srcId="{53D3AFF4-F20D-4585-AB31-C1DE98D2385B}" destId="{B83090B3-01A0-4E0A-8710-61BF7C4FAC1A}" srcOrd="1" destOrd="0" presId="urn:microsoft.com/office/officeart/2005/8/layout/vList5"/>
    <dgm:cxn modelId="{63B6977B-3A86-4595-9ECB-FA63E8A57E15}" type="presParOf" srcId="{53D3AFF4-F20D-4585-AB31-C1DE98D2385B}" destId="{5B6C1CD8-4B81-4E6E-B309-F6FBEADB41C5}" srcOrd="2" destOrd="0" presId="urn:microsoft.com/office/officeart/2005/8/layout/vList5"/>
    <dgm:cxn modelId="{18A7C24D-481E-4915-BC9A-09D06A079630}" type="presParOf" srcId="{5B6C1CD8-4B81-4E6E-B309-F6FBEADB41C5}" destId="{32F7D9B4-0B87-427F-A4DA-764EF8AACDAE}" srcOrd="0" destOrd="0" presId="urn:microsoft.com/office/officeart/2005/8/layout/vList5"/>
    <dgm:cxn modelId="{AA8EB116-A84C-464B-B50F-A56552CCB0FD}" type="presParOf" srcId="{53D3AFF4-F20D-4585-AB31-C1DE98D2385B}" destId="{D0767FC2-C918-4263-AABD-43F2AACDB764}" srcOrd="3" destOrd="0" presId="urn:microsoft.com/office/officeart/2005/8/layout/vList5"/>
    <dgm:cxn modelId="{9A1C4425-2210-4F2A-A4A2-D5CD5F78490A}" type="presParOf" srcId="{53D3AFF4-F20D-4585-AB31-C1DE98D2385B}" destId="{EA89FC9A-BED6-43EF-AEDC-D9471E1583BD}" srcOrd="4" destOrd="0" presId="urn:microsoft.com/office/officeart/2005/8/layout/vList5"/>
    <dgm:cxn modelId="{0419FA41-5122-422E-9907-47CBAE2B7A5F}" type="presParOf" srcId="{EA89FC9A-BED6-43EF-AEDC-D9471E1583BD}" destId="{1A12749E-1F31-45A0-B0E3-229E5C2B2D20}" srcOrd="0" destOrd="0" presId="urn:microsoft.com/office/officeart/2005/8/layout/vList5"/>
    <dgm:cxn modelId="{D3BBF0EE-E1A5-472C-9A7D-DEEBE4550752}" type="presParOf" srcId="{53D3AFF4-F20D-4585-AB31-C1DE98D2385B}" destId="{548B9169-0C1E-40CE-B94F-2FEAFC92B1AF}" srcOrd="5" destOrd="0" presId="urn:microsoft.com/office/officeart/2005/8/layout/vList5"/>
    <dgm:cxn modelId="{FB0E5F4E-457B-41C2-BA65-AEA3EE5644E3}" type="presParOf" srcId="{53D3AFF4-F20D-4585-AB31-C1DE98D2385B}" destId="{AA3F55BC-5C4E-4852-9751-4992F53AF280}" srcOrd="6" destOrd="0" presId="urn:microsoft.com/office/officeart/2005/8/layout/vList5"/>
    <dgm:cxn modelId="{55B0A1ED-E329-4B9A-9B3D-94E48ADD5F7D}" type="presParOf" srcId="{AA3F55BC-5C4E-4852-9751-4992F53AF280}" destId="{954045DB-9048-41C6-BB27-88BFED772A8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92CC6B-8F44-4251-99E8-CFD85CDB7BC7}"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6B98AF3C-070E-4734-B9D9-DC5B63491B7D}">
      <dgm:prSet/>
      <dgm:spPr/>
      <dgm:t>
        <a:bodyPr/>
        <a:lstStyle/>
        <a:p>
          <a:pPr>
            <a:lnSpc>
              <a:spcPct val="100000"/>
            </a:lnSpc>
            <a:defRPr b="1"/>
          </a:pPr>
          <a:r>
            <a:rPr lang="en-US"/>
            <a:t>See beyond what you see…</a:t>
          </a:r>
        </a:p>
      </dgm:t>
    </dgm:pt>
    <dgm:pt modelId="{546370E3-4505-49B7-9DED-2CC0F9A5237A}" type="parTrans" cxnId="{15599417-9A63-4CF2-9842-90B08504E156}">
      <dgm:prSet/>
      <dgm:spPr/>
      <dgm:t>
        <a:bodyPr/>
        <a:lstStyle/>
        <a:p>
          <a:endParaRPr lang="en-US"/>
        </a:p>
      </dgm:t>
    </dgm:pt>
    <dgm:pt modelId="{6C840BE2-BFD8-4D17-BD30-3C05336A4C58}" type="sibTrans" cxnId="{15599417-9A63-4CF2-9842-90B08504E156}">
      <dgm:prSet/>
      <dgm:spPr/>
      <dgm:t>
        <a:bodyPr/>
        <a:lstStyle/>
        <a:p>
          <a:endParaRPr lang="en-US"/>
        </a:p>
      </dgm:t>
    </dgm:pt>
    <dgm:pt modelId="{CBD02932-0482-4B8C-8250-466A6897EE45}">
      <dgm:prSet/>
      <dgm:spPr/>
      <dgm:t>
        <a:bodyPr/>
        <a:lstStyle/>
        <a:p>
          <a:pPr>
            <a:lnSpc>
              <a:spcPct val="100000"/>
            </a:lnSpc>
            <a:defRPr b="1"/>
          </a:pPr>
          <a:r>
            <a:rPr lang="en-US"/>
            <a:t>Compliance is more than meeting regulations – it’s an opportunity:</a:t>
          </a:r>
        </a:p>
      </dgm:t>
    </dgm:pt>
    <dgm:pt modelId="{B9C9E07C-009B-47B3-B4A7-762FB9EC1D05}" type="parTrans" cxnId="{D22C54FD-57DD-467C-83D5-7306739364A1}">
      <dgm:prSet/>
      <dgm:spPr/>
      <dgm:t>
        <a:bodyPr/>
        <a:lstStyle/>
        <a:p>
          <a:endParaRPr lang="en-US"/>
        </a:p>
      </dgm:t>
    </dgm:pt>
    <dgm:pt modelId="{1DE61CE7-9E7C-47D0-B717-D60E55299BB5}" type="sibTrans" cxnId="{D22C54FD-57DD-467C-83D5-7306739364A1}">
      <dgm:prSet/>
      <dgm:spPr/>
      <dgm:t>
        <a:bodyPr/>
        <a:lstStyle/>
        <a:p>
          <a:endParaRPr lang="en-US"/>
        </a:p>
      </dgm:t>
    </dgm:pt>
    <dgm:pt modelId="{819FE227-957A-4221-9CD5-43E9702B085B}">
      <dgm:prSet/>
      <dgm:spPr/>
      <dgm:t>
        <a:bodyPr/>
        <a:lstStyle/>
        <a:p>
          <a:pPr>
            <a:lnSpc>
              <a:spcPct val="100000"/>
            </a:lnSpc>
          </a:pPr>
          <a:r>
            <a:rPr lang="en-US" b="1" dirty="0"/>
            <a:t>To Enhance Tenant Satisfaction</a:t>
          </a:r>
        </a:p>
        <a:p>
          <a:pPr>
            <a:lnSpc>
              <a:spcPct val="100000"/>
            </a:lnSpc>
          </a:pPr>
          <a:r>
            <a:rPr lang="en-US" b="1" dirty="0"/>
            <a:t>Improve Property Quality </a:t>
          </a:r>
        </a:p>
        <a:p>
          <a:pPr>
            <a:lnSpc>
              <a:spcPct val="100000"/>
            </a:lnSpc>
          </a:pPr>
          <a:r>
            <a:rPr lang="en-US" b="1" dirty="0"/>
            <a:t>Build Thriving Communities</a:t>
          </a:r>
        </a:p>
      </dgm:t>
    </dgm:pt>
    <dgm:pt modelId="{87DEC638-E1F7-4EBF-A982-6B411CBFC6A9}" type="parTrans" cxnId="{EF828DA4-65A5-43EA-BFE5-404B805BD8C2}">
      <dgm:prSet/>
      <dgm:spPr/>
      <dgm:t>
        <a:bodyPr/>
        <a:lstStyle/>
        <a:p>
          <a:endParaRPr lang="en-US"/>
        </a:p>
      </dgm:t>
    </dgm:pt>
    <dgm:pt modelId="{051BBC52-9DA2-4C8C-AAE3-DF4EF153F4CA}" type="sibTrans" cxnId="{EF828DA4-65A5-43EA-BFE5-404B805BD8C2}">
      <dgm:prSet/>
      <dgm:spPr/>
      <dgm:t>
        <a:bodyPr/>
        <a:lstStyle/>
        <a:p>
          <a:endParaRPr lang="en-US"/>
        </a:p>
      </dgm:t>
    </dgm:pt>
    <dgm:pt modelId="{1E80FDF0-7F9C-429E-960D-04A2CC6203CB}" type="pres">
      <dgm:prSet presAssocID="{6292CC6B-8F44-4251-99E8-CFD85CDB7BC7}" presName="Name0" presStyleCnt="0">
        <dgm:presLayoutVars>
          <dgm:dir/>
          <dgm:animLvl val="lvl"/>
          <dgm:resizeHandles val="exact"/>
        </dgm:presLayoutVars>
      </dgm:prSet>
      <dgm:spPr/>
    </dgm:pt>
    <dgm:pt modelId="{228CB2D1-4006-419F-9157-3C67D38C698C}" type="pres">
      <dgm:prSet presAssocID="{CBD02932-0482-4B8C-8250-466A6897EE45}" presName="boxAndChildren" presStyleCnt="0"/>
      <dgm:spPr/>
    </dgm:pt>
    <dgm:pt modelId="{51A984C3-FAFC-4A0B-8C81-AF3437B10CA7}" type="pres">
      <dgm:prSet presAssocID="{CBD02932-0482-4B8C-8250-466A6897EE45}" presName="parentTextBox" presStyleLbl="node1" presStyleIdx="0" presStyleCnt="2"/>
      <dgm:spPr/>
    </dgm:pt>
    <dgm:pt modelId="{1F2DB916-05FA-47DD-B24D-48AA3AF6358E}" type="pres">
      <dgm:prSet presAssocID="{CBD02932-0482-4B8C-8250-466A6897EE45}" presName="entireBox" presStyleLbl="node1" presStyleIdx="0" presStyleCnt="2"/>
      <dgm:spPr/>
    </dgm:pt>
    <dgm:pt modelId="{24282FF3-502F-440F-991D-5DA21C24AFCB}" type="pres">
      <dgm:prSet presAssocID="{CBD02932-0482-4B8C-8250-466A6897EE45}" presName="descendantBox" presStyleCnt="0"/>
      <dgm:spPr/>
    </dgm:pt>
    <dgm:pt modelId="{8FDFC7F5-E4A7-4163-A2AB-85BAED5A8B33}" type="pres">
      <dgm:prSet presAssocID="{819FE227-957A-4221-9CD5-43E9702B085B}" presName="childTextBox" presStyleLbl="fgAccFollowNode1" presStyleIdx="0" presStyleCnt="1">
        <dgm:presLayoutVars>
          <dgm:bulletEnabled val="1"/>
        </dgm:presLayoutVars>
      </dgm:prSet>
      <dgm:spPr/>
    </dgm:pt>
    <dgm:pt modelId="{8A9C485E-22B0-4554-9153-9091C8E93033}" type="pres">
      <dgm:prSet presAssocID="{6C840BE2-BFD8-4D17-BD30-3C05336A4C58}" presName="sp" presStyleCnt="0"/>
      <dgm:spPr/>
    </dgm:pt>
    <dgm:pt modelId="{2C3C16B3-9C59-41CB-BC2B-9F3BBF6BEBF4}" type="pres">
      <dgm:prSet presAssocID="{6B98AF3C-070E-4734-B9D9-DC5B63491B7D}" presName="arrowAndChildren" presStyleCnt="0"/>
      <dgm:spPr/>
    </dgm:pt>
    <dgm:pt modelId="{3D2CF806-21B0-44CF-9750-B7F28C7D305F}" type="pres">
      <dgm:prSet presAssocID="{6B98AF3C-070E-4734-B9D9-DC5B63491B7D}" presName="parentTextArrow" presStyleLbl="node1" presStyleIdx="1" presStyleCnt="2"/>
      <dgm:spPr/>
    </dgm:pt>
  </dgm:ptLst>
  <dgm:cxnLst>
    <dgm:cxn modelId="{15599417-9A63-4CF2-9842-90B08504E156}" srcId="{6292CC6B-8F44-4251-99E8-CFD85CDB7BC7}" destId="{6B98AF3C-070E-4734-B9D9-DC5B63491B7D}" srcOrd="0" destOrd="0" parTransId="{546370E3-4505-49B7-9DED-2CC0F9A5237A}" sibTransId="{6C840BE2-BFD8-4D17-BD30-3C05336A4C58}"/>
    <dgm:cxn modelId="{5B2E541C-29E3-41BD-8214-5DF7865B5E4D}" type="presOf" srcId="{CBD02932-0482-4B8C-8250-466A6897EE45}" destId="{1F2DB916-05FA-47DD-B24D-48AA3AF6358E}" srcOrd="1" destOrd="0" presId="urn:microsoft.com/office/officeart/2005/8/layout/process4"/>
    <dgm:cxn modelId="{60B7EC6D-0D5F-41B6-9D50-B0BE26B5FFEA}" type="presOf" srcId="{6292CC6B-8F44-4251-99E8-CFD85CDB7BC7}" destId="{1E80FDF0-7F9C-429E-960D-04A2CC6203CB}" srcOrd="0" destOrd="0" presId="urn:microsoft.com/office/officeart/2005/8/layout/process4"/>
    <dgm:cxn modelId="{83CA2495-E433-4595-9CC9-A3CD8F0E170B}" type="presOf" srcId="{6B98AF3C-070E-4734-B9D9-DC5B63491B7D}" destId="{3D2CF806-21B0-44CF-9750-B7F28C7D305F}" srcOrd="0" destOrd="0" presId="urn:microsoft.com/office/officeart/2005/8/layout/process4"/>
    <dgm:cxn modelId="{EF828DA4-65A5-43EA-BFE5-404B805BD8C2}" srcId="{CBD02932-0482-4B8C-8250-466A6897EE45}" destId="{819FE227-957A-4221-9CD5-43E9702B085B}" srcOrd="0" destOrd="0" parTransId="{87DEC638-E1F7-4EBF-A982-6B411CBFC6A9}" sibTransId="{051BBC52-9DA2-4C8C-AAE3-DF4EF153F4CA}"/>
    <dgm:cxn modelId="{AAEFEDAB-37E6-4F42-BB63-D7B77A62A144}" type="presOf" srcId="{819FE227-957A-4221-9CD5-43E9702B085B}" destId="{8FDFC7F5-E4A7-4163-A2AB-85BAED5A8B33}" srcOrd="0" destOrd="0" presId="urn:microsoft.com/office/officeart/2005/8/layout/process4"/>
    <dgm:cxn modelId="{E73E22B3-29A3-45A2-88CB-6C7D8A1EA0DB}" type="presOf" srcId="{CBD02932-0482-4B8C-8250-466A6897EE45}" destId="{51A984C3-FAFC-4A0B-8C81-AF3437B10CA7}" srcOrd="0" destOrd="0" presId="urn:microsoft.com/office/officeart/2005/8/layout/process4"/>
    <dgm:cxn modelId="{D22C54FD-57DD-467C-83D5-7306739364A1}" srcId="{6292CC6B-8F44-4251-99E8-CFD85CDB7BC7}" destId="{CBD02932-0482-4B8C-8250-466A6897EE45}" srcOrd="1" destOrd="0" parTransId="{B9C9E07C-009B-47B3-B4A7-762FB9EC1D05}" sibTransId="{1DE61CE7-9E7C-47D0-B717-D60E55299BB5}"/>
    <dgm:cxn modelId="{FCD74B42-8FBC-44B3-9127-A491B4E6BF7F}" type="presParOf" srcId="{1E80FDF0-7F9C-429E-960D-04A2CC6203CB}" destId="{228CB2D1-4006-419F-9157-3C67D38C698C}" srcOrd="0" destOrd="0" presId="urn:microsoft.com/office/officeart/2005/8/layout/process4"/>
    <dgm:cxn modelId="{BE72A0C5-E1B1-40E0-AF5A-ADFED910EEC7}" type="presParOf" srcId="{228CB2D1-4006-419F-9157-3C67D38C698C}" destId="{51A984C3-FAFC-4A0B-8C81-AF3437B10CA7}" srcOrd="0" destOrd="0" presId="urn:microsoft.com/office/officeart/2005/8/layout/process4"/>
    <dgm:cxn modelId="{79C574C6-E722-476A-9179-C45F11DEB632}" type="presParOf" srcId="{228CB2D1-4006-419F-9157-3C67D38C698C}" destId="{1F2DB916-05FA-47DD-B24D-48AA3AF6358E}" srcOrd="1" destOrd="0" presId="urn:microsoft.com/office/officeart/2005/8/layout/process4"/>
    <dgm:cxn modelId="{863DAF73-C02D-4685-9878-80E57BAB367B}" type="presParOf" srcId="{228CB2D1-4006-419F-9157-3C67D38C698C}" destId="{24282FF3-502F-440F-991D-5DA21C24AFCB}" srcOrd="2" destOrd="0" presId="urn:microsoft.com/office/officeart/2005/8/layout/process4"/>
    <dgm:cxn modelId="{CD072C00-38DB-4184-BB1B-60B81B8D34A7}" type="presParOf" srcId="{24282FF3-502F-440F-991D-5DA21C24AFCB}" destId="{8FDFC7F5-E4A7-4163-A2AB-85BAED5A8B33}" srcOrd="0" destOrd="0" presId="urn:microsoft.com/office/officeart/2005/8/layout/process4"/>
    <dgm:cxn modelId="{87AF5F8B-9927-412B-84BC-79C76E2D2892}" type="presParOf" srcId="{1E80FDF0-7F9C-429E-960D-04A2CC6203CB}" destId="{8A9C485E-22B0-4554-9153-9091C8E93033}" srcOrd="1" destOrd="0" presId="urn:microsoft.com/office/officeart/2005/8/layout/process4"/>
    <dgm:cxn modelId="{EB2BA999-17D1-4CB4-9696-2B34BA4CB184}" type="presParOf" srcId="{1E80FDF0-7F9C-429E-960D-04A2CC6203CB}" destId="{2C3C16B3-9C59-41CB-BC2B-9F3BBF6BEBF4}" srcOrd="2" destOrd="0" presId="urn:microsoft.com/office/officeart/2005/8/layout/process4"/>
    <dgm:cxn modelId="{107C757E-1B5E-4B00-BD49-F765B2FB89AD}" type="presParOf" srcId="{2C3C16B3-9C59-41CB-BC2B-9F3BBF6BEBF4}" destId="{3D2CF806-21B0-44CF-9750-B7F28C7D305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92CC6B-8F44-4251-99E8-CFD85CDB7BC7}"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6B98AF3C-070E-4734-B9D9-DC5B63491B7D}">
      <dgm:prSet/>
      <dgm:spPr/>
      <dgm:t>
        <a:bodyPr/>
        <a:lstStyle/>
        <a:p>
          <a:pPr>
            <a:defRPr b="1"/>
          </a:pPr>
          <a:r>
            <a:rPr lang="en-US"/>
            <a:t>See beyond what you see…</a:t>
          </a:r>
        </a:p>
      </dgm:t>
    </dgm:pt>
    <dgm:pt modelId="{546370E3-4505-49B7-9DED-2CC0F9A5237A}" type="parTrans" cxnId="{15599417-9A63-4CF2-9842-90B08504E156}">
      <dgm:prSet/>
      <dgm:spPr/>
      <dgm:t>
        <a:bodyPr/>
        <a:lstStyle/>
        <a:p>
          <a:endParaRPr lang="en-US"/>
        </a:p>
      </dgm:t>
    </dgm:pt>
    <dgm:pt modelId="{6C840BE2-BFD8-4D17-BD30-3C05336A4C58}" type="sibTrans" cxnId="{15599417-9A63-4CF2-9842-90B08504E156}">
      <dgm:prSet/>
      <dgm:spPr/>
      <dgm:t>
        <a:bodyPr/>
        <a:lstStyle/>
        <a:p>
          <a:endParaRPr lang="en-US"/>
        </a:p>
      </dgm:t>
    </dgm:pt>
    <dgm:pt modelId="{CBD02932-0482-4B8C-8250-466A6897EE45}">
      <dgm:prSet/>
      <dgm:spPr/>
      <dgm:t>
        <a:bodyPr/>
        <a:lstStyle/>
        <a:p>
          <a:pPr>
            <a:defRPr b="1"/>
          </a:pPr>
          <a:r>
            <a:rPr lang="en-US"/>
            <a:t>View compliance as a proactive tool for success rather than a reactive obligation.</a:t>
          </a:r>
        </a:p>
      </dgm:t>
    </dgm:pt>
    <dgm:pt modelId="{B9C9E07C-009B-47B3-B4A7-762FB9EC1D05}" type="parTrans" cxnId="{D22C54FD-57DD-467C-83D5-7306739364A1}">
      <dgm:prSet/>
      <dgm:spPr/>
      <dgm:t>
        <a:bodyPr/>
        <a:lstStyle/>
        <a:p>
          <a:endParaRPr lang="en-US"/>
        </a:p>
      </dgm:t>
    </dgm:pt>
    <dgm:pt modelId="{1DE61CE7-9E7C-47D0-B717-D60E55299BB5}" type="sibTrans" cxnId="{D22C54FD-57DD-467C-83D5-7306739364A1}">
      <dgm:prSet/>
      <dgm:spPr/>
      <dgm:t>
        <a:bodyPr/>
        <a:lstStyle/>
        <a:p>
          <a:endParaRPr lang="en-US"/>
        </a:p>
      </dgm:t>
    </dgm:pt>
    <dgm:pt modelId="{819FE227-957A-4221-9CD5-43E9702B085B}">
      <dgm:prSet/>
      <dgm:spPr/>
      <dgm:t>
        <a:bodyPr/>
        <a:lstStyle/>
        <a:p>
          <a:endParaRPr lang="en-US" b="1"/>
        </a:p>
      </dgm:t>
    </dgm:pt>
    <dgm:pt modelId="{87DEC638-E1F7-4EBF-A982-6B411CBFC6A9}" type="parTrans" cxnId="{EF828DA4-65A5-43EA-BFE5-404B805BD8C2}">
      <dgm:prSet/>
      <dgm:spPr/>
      <dgm:t>
        <a:bodyPr/>
        <a:lstStyle/>
        <a:p>
          <a:endParaRPr lang="en-US"/>
        </a:p>
      </dgm:t>
    </dgm:pt>
    <dgm:pt modelId="{051BBC52-9DA2-4C8C-AAE3-DF4EF153F4CA}" type="sibTrans" cxnId="{EF828DA4-65A5-43EA-BFE5-404B805BD8C2}">
      <dgm:prSet/>
      <dgm:spPr/>
      <dgm:t>
        <a:bodyPr/>
        <a:lstStyle/>
        <a:p>
          <a:endParaRPr lang="en-US"/>
        </a:p>
      </dgm:t>
    </dgm:pt>
    <dgm:pt modelId="{CDC35BED-64E5-41F3-98F6-B13B172E6DDC}">
      <dgm:prSet/>
      <dgm:spPr/>
      <dgm:t>
        <a:bodyPr/>
        <a:lstStyle/>
        <a:p>
          <a:r>
            <a:rPr lang="en-US" dirty="0">
              <a:latin typeface="Aptos"/>
              <a:ea typeface="Calibri"/>
              <a:cs typeface="Calibri"/>
            </a:rPr>
            <a:t>SHIFT the negative mindset toward compliance to that of a positive one to help promote efficiency.</a:t>
          </a:r>
        </a:p>
      </dgm:t>
    </dgm:pt>
    <dgm:pt modelId="{9104862B-BDC9-49D7-813E-4FDB5C007D7A}" type="parTrans" cxnId="{35C54F82-05AC-477D-A3F1-DB82F5BD3F9E}">
      <dgm:prSet/>
      <dgm:spPr/>
      <dgm:t>
        <a:bodyPr/>
        <a:lstStyle/>
        <a:p>
          <a:endParaRPr lang="en-US"/>
        </a:p>
      </dgm:t>
    </dgm:pt>
    <dgm:pt modelId="{9E075F33-736D-43CF-B269-CA55194B9173}" type="sibTrans" cxnId="{35C54F82-05AC-477D-A3F1-DB82F5BD3F9E}">
      <dgm:prSet/>
      <dgm:spPr/>
      <dgm:t>
        <a:bodyPr/>
        <a:lstStyle/>
        <a:p>
          <a:endParaRPr lang="en-US"/>
        </a:p>
      </dgm:t>
    </dgm:pt>
    <dgm:pt modelId="{53D3AFF4-F20D-4585-AB31-C1DE98D2385B}" type="pres">
      <dgm:prSet presAssocID="{6292CC6B-8F44-4251-99E8-CFD85CDB7BC7}" presName="Name0" presStyleCnt="0">
        <dgm:presLayoutVars>
          <dgm:dir/>
          <dgm:animLvl val="lvl"/>
          <dgm:resizeHandles val="exact"/>
        </dgm:presLayoutVars>
      </dgm:prSet>
      <dgm:spPr/>
    </dgm:pt>
    <dgm:pt modelId="{5D22333B-0A29-4C5C-A8AF-5D4A500BD0C5}" type="pres">
      <dgm:prSet presAssocID="{6B98AF3C-070E-4734-B9D9-DC5B63491B7D}" presName="linNode" presStyleCnt="0"/>
      <dgm:spPr/>
    </dgm:pt>
    <dgm:pt modelId="{53294ACD-586C-4118-B2BE-F30D1F113CC2}" type="pres">
      <dgm:prSet presAssocID="{6B98AF3C-070E-4734-B9D9-DC5B63491B7D}" presName="parentText" presStyleLbl="node1" presStyleIdx="0" presStyleCnt="2">
        <dgm:presLayoutVars>
          <dgm:chMax val="1"/>
          <dgm:bulletEnabled val="1"/>
        </dgm:presLayoutVars>
      </dgm:prSet>
      <dgm:spPr/>
    </dgm:pt>
    <dgm:pt modelId="{17D8080A-D64D-483C-8A9B-56D4F4D7054F}" type="pres">
      <dgm:prSet presAssocID="{6C840BE2-BFD8-4D17-BD30-3C05336A4C58}" presName="sp" presStyleCnt="0"/>
      <dgm:spPr/>
    </dgm:pt>
    <dgm:pt modelId="{5BACA144-9804-4DAF-B0B7-AC5336FF1E04}" type="pres">
      <dgm:prSet presAssocID="{CBD02932-0482-4B8C-8250-466A6897EE45}" presName="linNode" presStyleCnt="0"/>
      <dgm:spPr/>
    </dgm:pt>
    <dgm:pt modelId="{AAC23449-ED0A-4CC7-813D-457D6D882DDD}" type="pres">
      <dgm:prSet presAssocID="{CBD02932-0482-4B8C-8250-466A6897EE45}" presName="parentText" presStyleLbl="node1" presStyleIdx="1" presStyleCnt="2">
        <dgm:presLayoutVars>
          <dgm:chMax val="1"/>
          <dgm:bulletEnabled val="1"/>
        </dgm:presLayoutVars>
      </dgm:prSet>
      <dgm:spPr/>
    </dgm:pt>
    <dgm:pt modelId="{8BB6C89C-6A84-40C7-A289-00F0CA1E6C77}" type="pres">
      <dgm:prSet presAssocID="{CBD02932-0482-4B8C-8250-466A6897EE45}" presName="descendantText" presStyleLbl="alignAccFollowNode1" presStyleIdx="0" presStyleCnt="1">
        <dgm:presLayoutVars>
          <dgm:bulletEnabled val="1"/>
        </dgm:presLayoutVars>
      </dgm:prSet>
      <dgm:spPr/>
    </dgm:pt>
  </dgm:ptLst>
  <dgm:cxnLst>
    <dgm:cxn modelId="{15599417-9A63-4CF2-9842-90B08504E156}" srcId="{6292CC6B-8F44-4251-99E8-CFD85CDB7BC7}" destId="{6B98AF3C-070E-4734-B9D9-DC5B63491B7D}" srcOrd="0" destOrd="0" parTransId="{546370E3-4505-49B7-9DED-2CC0F9A5237A}" sibTransId="{6C840BE2-BFD8-4D17-BD30-3C05336A4C58}"/>
    <dgm:cxn modelId="{57FC0C62-7A63-4E3E-AADF-43C67FB06302}" type="presOf" srcId="{6B98AF3C-070E-4734-B9D9-DC5B63491B7D}" destId="{53294ACD-586C-4118-B2BE-F30D1F113CC2}" srcOrd="0" destOrd="0" presId="urn:microsoft.com/office/officeart/2005/8/layout/vList5"/>
    <dgm:cxn modelId="{8C0DD846-A71A-4045-99A1-F959DFA94584}" type="presOf" srcId="{6292CC6B-8F44-4251-99E8-CFD85CDB7BC7}" destId="{53D3AFF4-F20D-4585-AB31-C1DE98D2385B}" srcOrd="0" destOrd="0" presId="urn:microsoft.com/office/officeart/2005/8/layout/vList5"/>
    <dgm:cxn modelId="{35C54F82-05AC-477D-A3F1-DB82F5BD3F9E}" srcId="{CBD02932-0482-4B8C-8250-466A6897EE45}" destId="{CDC35BED-64E5-41F3-98F6-B13B172E6DDC}" srcOrd="1" destOrd="0" parTransId="{9104862B-BDC9-49D7-813E-4FDB5C007D7A}" sibTransId="{9E075F33-736D-43CF-B269-CA55194B9173}"/>
    <dgm:cxn modelId="{4F7FBB8B-4A6E-447A-9026-FFC74C91201C}" type="presOf" srcId="{CDC35BED-64E5-41F3-98F6-B13B172E6DDC}" destId="{8BB6C89C-6A84-40C7-A289-00F0CA1E6C77}" srcOrd="0" destOrd="1" presId="urn:microsoft.com/office/officeart/2005/8/layout/vList5"/>
    <dgm:cxn modelId="{EF828DA4-65A5-43EA-BFE5-404B805BD8C2}" srcId="{CBD02932-0482-4B8C-8250-466A6897EE45}" destId="{819FE227-957A-4221-9CD5-43E9702B085B}" srcOrd="0" destOrd="0" parTransId="{87DEC638-E1F7-4EBF-A982-6B411CBFC6A9}" sibTransId="{051BBC52-9DA2-4C8C-AAE3-DF4EF153F4CA}"/>
    <dgm:cxn modelId="{3F11CBCF-2375-4AB9-B5AB-856655B3A99A}" type="presOf" srcId="{819FE227-957A-4221-9CD5-43E9702B085B}" destId="{8BB6C89C-6A84-40C7-A289-00F0CA1E6C77}" srcOrd="0" destOrd="0" presId="urn:microsoft.com/office/officeart/2005/8/layout/vList5"/>
    <dgm:cxn modelId="{4119B0F8-B1BC-4C6C-9513-20792AA0B375}" type="presOf" srcId="{CBD02932-0482-4B8C-8250-466A6897EE45}" destId="{AAC23449-ED0A-4CC7-813D-457D6D882DDD}" srcOrd="0" destOrd="0" presId="urn:microsoft.com/office/officeart/2005/8/layout/vList5"/>
    <dgm:cxn modelId="{D22C54FD-57DD-467C-83D5-7306739364A1}" srcId="{6292CC6B-8F44-4251-99E8-CFD85CDB7BC7}" destId="{CBD02932-0482-4B8C-8250-466A6897EE45}" srcOrd="1" destOrd="0" parTransId="{B9C9E07C-009B-47B3-B4A7-762FB9EC1D05}" sibTransId="{1DE61CE7-9E7C-47D0-B717-D60E55299BB5}"/>
    <dgm:cxn modelId="{D22D464B-85B2-40AD-82B6-DAAF70FFB5CC}" type="presParOf" srcId="{53D3AFF4-F20D-4585-AB31-C1DE98D2385B}" destId="{5D22333B-0A29-4C5C-A8AF-5D4A500BD0C5}" srcOrd="0" destOrd="0" presId="urn:microsoft.com/office/officeart/2005/8/layout/vList5"/>
    <dgm:cxn modelId="{B7A740A2-5D75-4DF3-8FD7-B48A52E8F917}" type="presParOf" srcId="{5D22333B-0A29-4C5C-A8AF-5D4A500BD0C5}" destId="{53294ACD-586C-4118-B2BE-F30D1F113CC2}" srcOrd="0" destOrd="0" presId="urn:microsoft.com/office/officeart/2005/8/layout/vList5"/>
    <dgm:cxn modelId="{BD9AD106-2CEB-4996-A44A-F0DAEA837B1C}" type="presParOf" srcId="{53D3AFF4-F20D-4585-AB31-C1DE98D2385B}" destId="{17D8080A-D64D-483C-8A9B-56D4F4D7054F}" srcOrd="1" destOrd="0" presId="urn:microsoft.com/office/officeart/2005/8/layout/vList5"/>
    <dgm:cxn modelId="{8162C272-BDA4-4263-BA46-D4F3FE5A0C84}" type="presParOf" srcId="{53D3AFF4-F20D-4585-AB31-C1DE98D2385B}" destId="{5BACA144-9804-4DAF-B0B7-AC5336FF1E04}" srcOrd="2" destOrd="0" presId="urn:microsoft.com/office/officeart/2005/8/layout/vList5"/>
    <dgm:cxn modelId="{6FA08BDB-2426-4C14-8686-33C96FCBFC25}" type="presParOf" srcId="{5BACA144-9804-4DAF-B0B7-AC5336FF1E04}" destId="{AAC23449-ED0A-4CC7-813D-457D6D882DDD}" srcOrd="0" destOrd="0" presId="urn:microsoft.com/office/officeart/2005/8/layout/vList5"/>
    <dgm:cxn modelId="{DECEA7CE-531E-41AF-AEC6-3F4D7ABBB525}" type="presParOf" srcId="{5BACA144-9804-4DAF-B0B7-AC5336FF1E04}" destId="{8BB6C89C-6A84-40C7-A289-00F0CA1E6C7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92CC6B-8F44-4251-99E8-CFD85CDB7BC7}"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6B98AF3C-070E-4734-B9D9-DC5B63491B7D}">
      <dgm:prSet/>
      <dgm:spPr/>
      <dgm:t>
        <a:bodyPr/>
        <a:lstStyle/>
        <a:p>
          <a:pPr>
            <a:defRPr b="1"/>
          </a:pPr>
          <a:r>
            <a:rPr lang="en-US"/>
            <a:t>See beyond what you see…</a:t>
          </a:r>
        </a:p>
      </dgm:t>
    </dgm:pt>
    <dgm:pt modelId="{546370E3-4505-49B7-9DED-2CC0F9A5237A}" type="parTrans" cxnId="{15599417-9A63-4CF2-9842-90B08504E156}">
      <dgm:prSet/>
      <dgm:spPr/>
      <dgm:t>
        <a:bodyPr/>
        <a:lstStyle/>
        <a:p>
          <a:endParaRPr lang="en-US"/>
        </a:p>
      </dgm:t>
    </dgm:pt>
    <dgm:pt modelId="{6C840BE2-BFD8-4D17-BD30-3C05336A4C58}" type="sibTrans" cxnId="{15599417-9A63-4CF2-9842-90B08504E156}">
      <dgm:prSet/>
      <dgm:spPr/>
      <dgm:t>
        <a:bodyPr/>
        <a:lstStyle/>
        <a:p>
          <a:endParaRPr lang="en-US"/>
        </a:p>
      </dgm:t>
    </dgm:pt>
    <dgm:pt modelId="{CBD02932-0482-4B8C-8250-466A6897EE45}">
      <dgm:prSet/>
      <dgm:spPr/>
      <dgm:t>
        <a:bodyPr/>
        <a:lstStyle/>
        <a:p>
          <a:r>
            <a:rPr lang="en-US" b="1" dirty="0"/>
            <a:t>View residents and the State Agency as partners to create a shared commitment to meeting LIHTC goals. </a:t>
          </a:r>
        </a:p>
      </dgm:t>
    </dgm:pt>
    <dgm:pt modelId="{B9C9E07C-009B-47B3-B4A7-762FB9EC1D05}" type="parTrans" cxnId="{D22C54FD-57DD-467C-83D5-7306739364A1}">
      <dgm:prSet/>
      <dgm:spPr/>
      <dgm:t>
        <a:bodyPr/>
        <a:lstStyle/>
        <a:p>
          <a:endParaRPr lang="en-US"/>
        </a:p>
      </dgm:t>
    </dgm:pt>
    <dgm:pt modelId="{1DE61CE7-9E7C-47D0-B717-D60E55299BB5}" type="sibTrans" cxnId="{D22C54FD-57DD-467C-83D5-7306739364A1}">
      <dgm:prSet/>
      <dgm:spPr/>
      <dgm:t>
        <a:bodyPr/>
        <a:lstStyle/>
        <a:p>
          <a:endParaRPr lang="en-US"/>
        </a:p>
      </dgm:t>
    </dgm:pt>
    <dgm:pt modelId="{819FE227-957A-4221-9CD5-43E9702B085B}">
      <dgm:prSet/>
      <dgm:spPr/>
      <dgm:t>
        <a:bodyPr/>
        <a:lstStyle/>
        <a:p>
          <a:r>
            <a:rPr lang="en-US" dirty="0">
              <a:latin typeface="Calibri"/>
              <a:ea typeface="Calibri"/>
              <a:cs typeface="Calibri"/>
            </a:rPr>
            <a:t>Your perspectives impact your actions which can impact tax LIHTC performance</a:t>
          </a:r>
          <a:endParaRPr lang="en-US" b="1" dirty="0"/>
        </a:p>
      </dgm:t>
    </dgm:pt>
    <dgm:pt modelId="{87DEC638-E1F7-4EBF-A982-6B411CBFC6A9}" type="parTrans" cxnId="{EF828DA4-65A5-43EA-BFE5-404B805BD8C2}">
      <dgm:prSet/>
      <dgm:spPr/>
      <dgm:t>
        <a:bodyPr/>
        <a:lstStyle/>
        <a:p>
          <a:endParaRPr lang="en-US"/>
        </a:p>
      </dgm:t>
    </dgm:pt>
    <dgm:pt modelId="{051BBC52-9DA2-4C8C-AAE3-DF4EF153F4CA}" type="sibTrans" cxnId="{EF828DA4-65A5-43EA-BFE5-404B805BD8C2}">
      <dgm:prSet/>
      <dgm:spPr/>
      <dgm:t>
        <a:bodyPr/>
        <a:lstStyle/>
        <a:p>
          <a:endParaRPr lang="en-US"/>
        </a:p>
      </dgm:t>
    </dgm:pt>
    <dgm:pt modelId="{53D3AFF4-F20D-4585-AB31-C1DE98D2385B}" type="pres">
      <dgm:prSet presAssocID="{6292CC6B-8F44-4251-99E8-CFD85CDB7BC7}" presName="Name0" presStyleCnt="0">
        <dgm:presLayoutVars>
          <dgm:dir/>
          <dgm:animLvl val="lvl"/>
          <dgm:resizeHandles val="exact"/>
        </dgm:presLayoutVars>
      </dgm:prSet>
      <dgm:spPr/>
    </dgm:pt>
    <dgm:pt modelId="{5D22333B-0A29-4C5C-A8AF-5D4A500BD0C5}" type="pres">
      <dgm:prSet presAssocID="{6B98AF3C-070E-4734-B9D9-DC5B63491B7D}" presName="linNode" presStyleCnt="0"/>
      <dgm:spPr/>
    </dgm:pt>
    <dgm:pt modelId="{53294ACD-586C-4118-B2BE-F30D1F113CC2}" type="pres">
      <dgm:prSet presAssocID="{6B98AF3C-070E-4734-B9D9-DC5B63491B7D}" presName="parentText" presStyleLbl="node1" presStyleIdx="0" presStyleCnt="2">
        <dgm:presLayoutVars>
          <dgm:chMax val="1"/>
          <dgm:bulletEnabled val="1"/>
        </dgm:presLayoutVars>
      </dgm:prSet>
      <dgm:spPr/>
    </dgm:pt>
    <dgm:pt modelId="{17D8080A-D64D-483C-8A9B-56D4F4D7054F}" type="pres">
      <dgm:prSet presAssocID="{6C840BE2-BFD8-4D17-BD30-3C05336A4C58}" presName="sp" presStyleCnt="0"/>
      <dgm:spPr/>
    </dgm:pt>
    <dgm:pt modelId="{5BACA144-9804-4DAF-B0B7-AC5336FF1E04}" type="pres">
      <dgm:prSet presAssocID="{CBD02932-0482-4B8C-8250-466A6897EE45}" presName="linNode" presStyleCnt="0"/>
      <dgm:spPr/>
    </dgm:pt>
    <dgm:pt modelId="{AAC23449-ED0A-4CC7-813D-457D6D882DDD}" type="pres">
      <dgm:prSet presAssocID="{CBD02932-0482-4B8C-8250-466A6897EE45}" presName="parentText" presStyleLbl="node1" presStyleIdx="1" presStyleCnt="2">
        <dgm:presLayoutVars>
          <dgm:chMax val="1"/>
          <dgm:bulletEnabled val="1"/>
        </dgm:presLayoutVars>
      </dgm:prSet>
      <dgm:spPr/>
    </dgm:pt>
    <dgm:pt modelId="{8BB6C89C-6A84-40C7-A289-00F0CA1E6C77}" type="pres">
      <dgm:prSet presAssocID="{CBD02932-0482-4B8C-8250-466A6897EE45}" presName="descendantText" presStyleLbl="alignAccFollowNode1" presStyleIdx="0" presStyleCnt="1">
        <dgm:presLayoutVars>
          <dgm:bulletEnabled val="1"/>
        </dgm:presLayoutVars>
      </dgm:prSet>
      <dgm:spPr/>
    </dgm:pt>
  </dgm:ptLst>
  <dgm:cxnLst>
    <dgm:cxn modelId="{15599417-9A63-4CF2-9842-90B08504E156}" srcId="{6292CC6B-8F44-4251-99E8-CFD85CDB7BC7}" destId="{6B98AF3C-070E-4734-B9D9-DC5B63491B7D}" srcOrd="0" destOrd="0" parTransId="{546370E3-4505-49B7-9DED-2CC0F9A5237A}" sibTransId="{6C840BE2-BFD8-4D17-BD30-3C05336A4C58}"/>
    <dgm:cxn modelId="{57FC0C62-7A63-4E3E-AADF-43C67FB06302}" type="presOf" srcId="{6B98AF3C-070E-4734-B9D9-DC5B63491B7D}" destId="{53294ACD-586C-4118-B2BE-F30D1F113CC2}" srcOrd="0" destOrd="0" presId="urn:microsoft.com/office/officeart/2005/8/layout/vList5"/>
    <dgm:cxn modelId="{8C0DD846-A71A-4045-99A1-F959DFA94584}" type="presOf" srcId="{6292CC6B-8F44-4251-99E8-CFD85CDB7BC7}" destId="{53D3AFF4-F20D-4585-AB31-C1DE98D2385B}" srcOrd="0" destOrd="0" presId="urn:microsoft.com/office/officeart/2005/8/layout/vList5"/>
    <dgm:cxn modelId="{EF828DA4-65A5-43EA-BFE5-404B805BD8C2}" srcId="{CBD02932-0482-4B8C-8250-466A6897EE45}" destId="{819FE227-957A-4221-9CD5-43E9702B085B}" srcOrd="0" destOrd="0" parTransId="{87DEC638-E1F7-4EBF-A982-6B411CBFC6A9}" sibTransId="{051BBC52-9DA2-4C8C-AAE3-DF4EF153F4CA}"/>
    <dgm:cxn modelId="{3F11CBCF-2375-4AB9-B5AB-856655B3A99A}" type="presOf" srcId="{819FE227-957A-4221-9CD5-43E9702B085B}" destId="{8BB6C89C-6A84-40C7-A289-00F0CA1E6C77}" srcOrd="0" destOrd="0" presId="urn:microsoft.com/office/officeart/2005/8/layout/vList5"/>
    <dgm:cxn modelId="{4119B0F8-B1BC-4C6C-9513-20792AA0B375}" type="presOf" srcId="{CBD02932-0482-4B8C-8250-466A6897EE45}" destId="{AAC23449-ED0A-4CC7-813D-457D6D882DDD}" srcOrd="0" destOrd="0" presId="urn:microsoft.com/office/officeart/2005/8/layout/vList5"/>
    <dgm:cxn modelId="{D22C54FD-57DD-467C-83D5-7306739364A1}" srcId="{6292CC6B-8F44-4251-99E8-CFD85CDB7BC7}" destId="{CBD02932-0482-4B8C-8250-466A6897EE45}" srcOrd="1" destOrd="0" parTransId="{B9C9E07C-009B-47B3-B4A7-762FB9EC1D05}" sibTransId="{1DE61CE7-9E7C-47D0-B717-D60E55299BB5}"/>
    <dgm:cxn modelId="{D22D464B-85B2-40AD-82B6-DAAF70FFB5CC}" type="presParOf" srcId="{53D3AFF4-F20D-4585-AB31-C1DE98D2385B}" destId="{5D22333B-0A29-4C5C-A8AF-5D4A500BD0C5}" srcOrd="0" destOrd="0" presId="urn:microsoft.com/office/officeart/2005/8/layout/vList5"/>
    <dgm:cxn modelId="{B7A740A2-5D75-4DF3-8FD7-B48A52E8F917}" type="presParOf" srcId="{5D22333B-0A29-4C5C-A8AF-5D4A500BD0C5}" destId="{53294ACD-586C-4118-B2BE-F30D1F113CC2}" srcOrd="0" destOrd="0" presId="urn:microsoft.com/office/officeart/2005/8/layout/vList5"/>
    <dgm:cxn modelId="{BD9AD106-2CEB-4996-A44A-F0DAEA837B1C}" type="presParOf" srcId="{53D3AFF4-F20D-4585-AB31-C1DE98D2385B}" destId="{17D8080A-D64D-483C-8A9B-56D4F4D7054F}" srcOrd="1" destOrd="0" presId="urn:microsoft.com/office/officeart/2005/8/layout/vList5"/>
    <dgm:cxn modelId="{8162C272-BDA4-4263-BA46-D4F3FE5A0C84}" type="presParOf" srcId="{53D3AFF4-F20D-4585-AB31-C1DE98D2385B}" destId="{5BACA144-9804-4DAF-B0B7-AC5336FF1E04}" srcOrd="2" destOrd="0" presId="urn:microsoft.com/office/officeart/2005/8/layout/vList5"/>
    <dgm:cxn modelId="{6FA08BDB-2426-4C14-8686-33C96FCBFC25}" type="presParOf" srcId="{5BACA144-9804-4DAF-B0B7-AC5336FF1E04}" destId="{AAC23449-ED0A-4CC7-813D-457D6D882DDD}" srcOrd="0" destOrd="0" presId="urn:microsoft.com/office/officeart/2005/8/layout/vList5"/>
    <dgm:cxn modelId="{DECEA7CE-531E-41AF-AEC6-3F4D7ABBB525}" type="presParOf" srcId="{5BACA144-9804-4DAF-B0B7-AC5336FF1E04}" destId="{8BB6C89C-6A84-40C7-A289-00F0CA1E6C7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DCB28-0EC7-47DA-BF25-2C995B4C6C7B}">
      <dsp:nvSpPr>
        <dsp:cNvPr id="0" name=""/>
        <dsp:cNvSpPr/>
      </dsp:nvSpPr>
      <dsp:spPr>
        <a:xfrm>
          <a:off x="0" y="0"/>
          <a:ext cx="10917166" cy="88812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ptos"/>
              <a:ea typeface="Calibri"/>
              <a:cs typeface="Calibri"/>
            </a:rPr>
            <a:t>How do your actions impact the LIHTC program?</a:t>
          </a:r>
        </a:p>
      </dsp:txBody>
      <dsp:txXfrm>
        <a:off x="43355" y="43355"/>
        <a:ext cx="10830456" cy="801413"/>
      </dsp:txXfrm>
    </dsp:sp>
    <dsp:sp modelId="{32F7D9B4-0B87-427F-A4DA-764EF8AACDAE}">
      <dsp:nvSpPr>
        <dsp:cNvPr id="0" name=""/>
        <dsp:cNvSpPr/>
      </dsp:nvSpPr>
      <dsp:spPr>
        <a:xfrm>
          <a:off x="3233154" y="897803"/>
          <a:ext cx="3934018" cy="888123"/>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Resident Complaints</a:t>
          </a:r>
        </a:p>
      </dsp:txBody>
      <dsp:txXfrm>
        <a:off x="3276509" y="941158"/>
        <a:ext cx="3847308" cy="801413"/>
      </dsp:txXfrm>
    </dsp:sp>
    <dsp:sp modelId="{1A12749E-1F31-45A0-B0E3-229E5C2B2D20}">
      <dsp:nvSpPr>
        <dsp:cNvPr id="0" name=""/>
        <dsp:cNvSpPr/>
      </dsp:nvSpPr>
      <dsp:spPr>
        <a:xfrm>
          <a:off x="3233154" y="1793750"/>
          <a:ext cx="3934018" cy="888123"/>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Regulatory adherence</a:t>
          </a:r>
        </a:p>
      </dsp:txBody>
      <dsp:txXfrm>
        <a:off x="3276509" y="1837105"/>
        <a:ext cx="3847308" cy="801413"/>
      </dsp:txXfrm>
    </dsp:sp>
    <dsp:sp modelId="{954045DB-9048-41C6-BB27-88BFED772A8B}">
      <dsp:nvSpPr>
        <dsp:cNvPr id="0" name=""/>
        <dsp:cNvSpPr/>
      </dsp:nvSpPr>
      <dsp:spPr>
        <a:xfrm>
          <a:off x="3187440" y="2717141"/>
          <a:ext cx="3934018" cy="888123"/>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Overall development success</a:t>
          </a:r>
        </a:p>
      </dsp:txBody>
      <dsp:txXfrm>
        <a:off x="3230795" y="2760496"/>
        <a:ext cx="3847308" cy="801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DB916-05FA-47DD-B24D-48AA3AF6358E}">
      <dsp:nvSpPr>
        <dsp:cNvPr id="0" name=""/>
        <dsp:cNvSpPr/>
      </dsp:nvSpPr>
      <dsp:spPr>
        <a:xfrm>
          <a:off x="0" y="3291729"/>
          <a:ext cx="6666833" cy="215973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100000"/>
            </a:lnSpc>
            <a:spcBef>
              <a:spcPct val="0"/>
            </a:spcBef>
            <a:spcAft>
              <a:spcPct val="35000"/>
            </a:spcAft>
            <a:buNone/>
            <a:defRPr b="1"/>
          </a:pPr>
          <a:r>
            <a:rPr lang="en-US" sz="2500" kern="1200"/>
            <a:t>Compliance is more than meeting regulations – it’s an opportunity:</a:t>
          </a:r>
        </a:p>
      </dsp:txBody>
      <dsp:txXfrm>
        <a:off x="0" y="3291729"/>
        <a:ext cx="6666833" cy="1166254"/>
      </dsp:txXfrm>
    </dsp:sp>
    <dsp:sp modelId="{8FDFC7F5-E4A7-4163-A2AB-85BAED5A8B33}">
      <dsp:nvSpPr>
        <dsp:cNvPr id="0" name=""/>
        <dsp:cNvSpPr/>
      </dsp:nvSpPr>
      <dsp:spPr>
        <a:xfrm>
          <a:off x="0" y="4414789"/>
          <a:ext cx="6666833" cy="99347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100000"/>
            </a:lnSpc>
            <a:spcBef>
              <a:spcPct val="0"/>
            </a:spcBef>
            <a:spcAft>
              <a:spcPct val="35000"/>
            </a:spcAft>
            <a:buNone/>
          </a:pPr>
          <a:r>
            <a:rPr lang="en-US" sz="1600" b="1" kern="1200" dirty="0"/>
            <a:t>To Enhance Tenant Satisfaction</a:t>
          </a:r>
        </a:p>
        <a:p>
          <a:pPr marL="0" lvl="0" indent="0" algn="ctr" defTabSz="711200">
            <a:lnSpc>
              <a:spcPct val="100000"/>
            </a:lnSpc>
            <a:spcBef>
              <a:spcPct val="0"/>
            </a:spcBef>
            <a:spcAft>
              <a:spcPct val="35000"/>
            </a:spcAft>
            <a:buNone/>
          </a:pPr>
          <a:r>
            <a:rPr lang="en-US" sz="1600" b="1" kern="1200" dirty="0"/>
            <a:t>Improve Property Quality </a:t>
          </a:r>
        </a:p>
        <a:p>
          <a:pPr marL="0" lvl="0" indent="0" algn="ctr" defTabSz="711200">
            <a:lnSpc>
              <a:spcPct val="100000"/>
            </a:lnSpc>
            <a:spcBef>
              <a:spcPct val="0"/>
            </a:spcBef>
            <a:spcAft>
              <a:spcPct val="35000"/>
            </a:spcAft>
            <a:buNone/>
          </a:pPr>
          <a:r>
            <a:rPr lang="en-US" sz="1600" b="1" kern="1200" dirty="0"/>
            <a:t>Build Thriving Communities</a:t>
          </a:r>
        </a:p>
      </dsp:txBody>
      <dsp:txXfrm>
        <a:off x="0" y="4414789"/>
        <a:ext cx="6666833" cy="993476"/>
      </dsp:txXfrm>
    </dsp:sp>
    <dsp:sp modelId="{3D2CF806-21B0-44CF-9750-B7F28C7D305F}">
      <dsp:nvSpPr>
        <dsp:cNvPr id="0" name=""/>
        <dsp:cNvSpPr/>
      </dsp:nvSpPr>
      <dsp:spPr>
        <a:xfrm rot="10800000">
          <a:off x="0" y="2459"/>
          <a:ext cx="6666833" cy="3321666"/>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100000"/>
            </a:lnSpc>
            <a:spcBef>
              <a:spcPct val="0"/>
            </a:spcBef>
            <a:spcAft>
              <a:spcPct val="35000"/>
            </a:spcAft>
            <a:buNone/>
            <a:defRPr b="1"/>
          </a:pPr>
          <a:r>
            <a:rPr lang="en-US" sz="2500" kern="1200"/>
            <a:t>See beyond what you see…</a:t>
          </a:r>
        </a:p>
      </dsp:txBody>
      <dsp:txXfrm rot="10800000">
        <a:off x="0" y="2459"/>
        <a:ext cx="6666833" cy="21583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94ACD-586C-4118-B2BE-F30D1F113CC2}">
      <dsp:nvSpPr>
        <dsp:cNvPr id="0" name=""/>
        <dsp:cNvSpPr/>
      </dsp:nvSpPr>
      <dsp:spPr>
        <a:xfrm>
          <a:off x="0" y="45"/>
          <a:ext cx="3934018" cy="179966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defRPr b="1"/>
          </a:pPr>
          <a:r>
            <a:rPr lang="en-US" sz="2700" kern="1200"/>
            <a:t>See beyond what you see…</a:t>
          </a:r>
        </a:p>
      </dsp:txBody>
      <dsp:txXfrm>
        <a:off x="87852" y="87897"/>
        <a:ext cx="3758314" cy="1623961"/>
      </dsp:txXfrm>
    </dsp:sp>
    <dsp:sp modelId="{8BB6C89C-6A84-40C7-A289-00F0CA1E6C77}">
      <dsp:nvSpPr>
        <dsp:cNvPr id="0" name=""/>
        <dsp:cNvSpPr/>
      </dsp:nvSpPr>
      <dsp:spPr>
        <a:xfrm rot="5400000">
          <a:off x="6711057" y="-707378"/>
          <a:ext cx="1439732" cy="6993810"/>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endParaRPr lang="en-US" sz="2400" b="1" kern="1200"/>
        </a:p>
        <a:p>
          <a:pPr marL="228600" lvl="1" indent="-228600" algn="l" defTabSz="1066800">
            <a:lnSpc>
              <a:spcPct val="90000"/>
            </a:lnSpc>
            <a:spcBef>
              <a:spcPct val="0"/>
            </a:spcBef>
            <a:spcAft>
              <a:spcPct val="15000"/>
            </a:spcAft>
            <a:buChar char="•"/>
          </a:pPr>
          <a:r>
            <a:rPr lang="en-US" sz="2400" kern="1200" dirty="0">
              <a:latin typeface="Aptos"/>
              <a:ea typeface="Calibri"/>
              <a:cs typeface="Calibri"/>
            </a:rPr>
            <a:t>SHIFT the negative mindset toward compliance to that of a positive one to help promote efficiency.</a:t>
          </a:r>
        </a:p>
      </dsp:txBody>
      <dsp:txXfrm rot="-5400000">
        <a:off x="3934018" y="2139943"/>
        <a:ext cx="6923528" cy="1299168"/>
      </dsp:txXfrm>
    </dsp:sp>
    <dsp:sp modelId="{AAC23449-ED0A-4CC7-813D-457D6D882DDD}">
      <dsp:nvSpPr>
        <dsp:cNvPr id="0" name=""/>
        <dsp:cNvSpPr/>
      </dsp:nvSpPr>
      <dsp:spPr>
        <a:xfrm>
          <a:off x="0" y="1889694"/>
          <a:ext cx="3934018" cy="1799665"/>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defRPr b="1"/>
          </a:pPr>
          <a:r>
            <a:rPr lang="en-US" sz="2700" kern="1200"/>
            <a:t>View compliance as a proactive tool for success rather than a reactive obligation.</a:t>
          </a:r>
        </a:p>
      </dsp:txBody>
      <dsp:txXfrm>
        <a:off x="87852" y="1977546"/>
        <a:ext cx="3758314" cy="16239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94ACD-586C-4118-B2BE-F30D1F113CC2}">
      <dsp:nvSpPr>
        <dsp:cNvPr id="0" name=""/>
        <dsp:cNvSpPr/>
      </dsp:nvSpPr>
      <dsp:spPr>
        <a:xfrm>
          <a:off x="0" y="45"/>
          <a:ext cx="3934018" cy="179966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defRPr b="1"/>
          </a:pPr>
          <a:r>
            <a:rPr lang="en-US" sz="2200" kern="1200"/>
            <a:t>See beyond what you see…</a:t>
          </a:r>
        </a:p>
      </dsp:txBody>
      <dsp:txXfrm>
        <a:off x="87852" y="87897"/>
        <a:ext cx="3758314" cy="1623961"/>
      </dsp:txXfrm>
    </dsp:sp>
    <dsp:sp modelId="{8BB6C89C-6A84-40C7-A289-00F0CA1E6C77}">
      <dsp:nvSpPr>
        <dsp:cNvPr id="0" name=""/>
        <dsp:cNvSpPr/>
      </dsp:nvSpPr>
      <dsp:spPr>
        <a:xfrm rot="5400000">
          <a:off x="6711057" y="-707378"/>
          <a:ext cx="1439732" cy="6993810"/>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latin typeface="Calibri"/>
              <a:ea typeface="Calibri"/>
              <a:cs typeface="Calibri"/>
            </a:rPr>
            <a:t>Your perspectives impact your actions which can impact tax LIHTC performance</a:t>
          </a:r>
          <a:endParaRPr lang="en-US" sz="3000" b="1" kern="1200" dirty="0"/>
        </a:p>
      </dsp:txBody>
      <dsp:txXfrm rot="-5400000">
        <a:off x="3934018" y="2139943"/>
        <a:ext cx="6923528" cy="1299168"/>
      </dsp:txXfrm>
    </dsp:sp>
    <dsp:sp modelId="{AAC23449-ED0A-4CC7-813D-457D6D882DDD}">
      <dsp:nvSpPr>
        <dsp:cNvPr id="0" name=""/>
        <dsp:cNvSpPr/>
      </dsp:nvSpPr>
      <dsp:spPr>
        <a:xfrm>
          <a:off x="0" y="1889694"/>
          <a:ext cx="3934018" cy="1799665"/>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View residents and the State Agency as partners to create a shared commitment to meeting LIHTC goals. </a:t>
          </a:r>
        </a:p>
      </dsp:txBody>
      <dsp:txXfrm>
        <a:off x="87852" y="1977546"/>
        <a:ext cx="3758314" cy="162396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3713E-2361-433E-A470-038375834CFB}"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38D74-F434-444F-9A52-633ECC02BA3D}" type="slidenum">
              <a:rPr lang="en-US" smtClean="0"/>
              <a:t>‹#›</a:t>
            </a:fld>
            <a:endParaRPr lang="en-US"/>
          </a:p>
        </p:txBody>
      </p:sp>
    </p:spTree>
    <p:extLst>
      <p:ext uri="{BB962C8B-B14F-4D97-AF65-F5344CB8AC3E}">
        <p14:creationId xmlns:p14="http://schemas.microsoft.com/office/powerpoint/2010/main" val="1522694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“hot” topics and have been for years.  But how do we “keep cool” as we navigate these hot topics and others we face?</a:t>
            </a:r>
          </a:p>
          <a:p>
            <a:endParaRPr lang="en-US" dirty="0"/>
          </a:p>
        </p:txBody>
      </p:sp>
      <p:sp>
        <p:nvSpPr>
          <p:cNvPr id="4" name="Slide Number Placeholder 3"/>
          <p:cNvSpPr>
            <a:spLocks noGrp="1"/>
          </p:cNvSpPr>
          <p:nvPr>
            <p:ph type="sldNum" sz="quarter" idx="5"/>
          </p:nvPr>
        </p:nvSpPr>
        <p:spPr/>
        <p:txBody>
          <a:bodyPr/>
          <a:lstStyle/>
          <a:p>
            <a:fld id="{15E38D74-F434-444F-9A52-633ECC02BA3D}" type="slidenum">
              <a:rPr lang="en-US" smtClean="0"/>
              <a:t>2</a:t>
            </a:fld>
            <a:endParaRPr lang="en-US"/>
          </a:p>
        </p:txBody>
      </p:sp>
    </p:spTree>
    <p:extLst>
      <p:ext uri="{BB962C8B-B14F-4D97-AF65-F5344CB8AC3E}">
        <p14:creationId xmlns:p14="http://schemas.microsoft.com/office/powerpoint/2010/main" val="868569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ptos"/>
                <a:ea typeface="Calibri"/>
                <a:cs typeface="Calibri"/>
              </a:rPr>
              <a:t> Instead of “what they write up this time?”  SHIFT that negative reaction to a more positive one…what do I need to focus on? What should I be doing differently?</a:t>
            </a:r>
            <a:endParaRPr lang="en-US" dirty="0"/>
          </a:p>
        </p:txBody>
      </p:sp>
      <p:sp>
        <p:nvSpPr>
          <p:cNvPr id="4" name="Slide Number Placeholder 3"/>
          <p:cNvSpPr>
            <a:spLocks noGrp="1"/>
          </p:cNvSpPr>
          <p:nvPr>
            <p:ph type="sldNum" sz="quarter" idx="5"/>
          </p:nvPr>
        </p:nvSpPr>
        <p:spPr/>
        <p:txBody>
          <a:bodyPr/>
          <a:lstStyle/>
          <a:p>
            <a:fld id="{15E38D74-F434-444F-9A52-633ECC02BA3D}" type="slidenum">
              <a:rPr lang="en-US" smtClean="0"/>
              <a:t>12</a:t>
            </a:fld>
            <a:endParaRPr lang="en-US"/>
          </a:p>
        </p:txBody>
      </p:sp>
    </p:spTree>
    <p:extLst>
      <p:ext uri="{BB962C8B-B14F-4D97-AF65-F5344CB8AC3E}">
        <p14:creationId xmlns:p14="http://schemas.microsoft.com/office/powerpoint/2010/main" val="2846142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BCC61-B782-ADED-0423-99C8E51B2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B4762-6FE8-BB3A-170A-EC54DC6AD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079B7-41D6-9487-16A0-9A77444D1A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ptos"/>
                <a:ea typeface="Calibri"/>
                <a:cs typeface="Calibri"/>
              </a:rPr>
              <a:t>Every now and again, take a moment to shift your mindset...change your perspective. How else can I look at this? Your perspective will dictate your actions.  Proper documentation at initial certification and every annual certification makes a difference.  The long-term benefits of strong compliance practices = maintaining tax credits, reducing legal risks, provide job security and continue to provide affordable housing to those who need it.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FFF6AAF-DE2B-F231-965F-44C437D9730E}"/>
              </a:ext>
            </a:extLst>
          </p:cNvPr>
          <p:cNvSpPr>
            <a:spLocks noGrp="1"/>
          </p:cNvSpPr>
          <p:nvPr>
            <p:ph type="sldNum" sz="quarter" idx="5"/>
          </p:nvPr>
        </p:nvSpPr>
        <p:spPr/>
        <p:txBody>
          <a:bodyPr/>
          <a:lstStyle/>
          <a:p>
            <a:fld id="{15E38D74-F434-444F-9A52-633ECC02BA3D}" type="slidenum">
              <a:rPr lang="en-US" smtClean="0"/>
              <a:t>13</a:t>
            </a:fld>
            <a:endParaRPr lang="en-US"/>
          </a:p>
        </p:txBody>
      </p:sp>
    </p:spTree>
    <p:extLst>
      <p:ext uri="{BB962C8B-B14F-4D97-AF65-F5344CB8AC3E}">
        <p14:creationId xmlns:p14="http://schemas.microsoft.com/office/powerpoint/2010/main" val="2071930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Strategy is defined as </a:t>
            </a:r>
            <a:r>
              <a:rPr lang="en-US" b="0" i="0" dirty="0">
                <a:solidFill>
                  <a:srgbClr val="1F1F1F"/>
                </a:solidFill>
                <a:effectLst/>
                <a:latin typeface="Google Sans"/>
              </a:rPr>
              <a:t>a plan of action or policy designed to achieve a major or overall aim.</a:t>
            </a:r>
          </a:p>
          <a:p>
            <a:r>
              <a:rPr lang="en-US" dirty="0"/>
              <a:t>To enhance your compliance strategies, you need to Understand LIHTC Compliance:  </a:t>
            </a:r>
            <a:r>
              <a:rPr lang="en-US" b="1" dirty="0"/>
              <a:t>Engage</a:t>
            </a:r>
            <a:r>
              <a:rPr lang="en-US" dirty="0"/>
              <a:t> to ensure all voices are heard to ensure compliance. (Was I clear in stating what is needed?)  </a:t>
            </a:r>
            <a:r>
              <a:rPr lang="en-US" b="1" dirty="0"/>
              <a:t>Train </a:t>
            </a:r>
            <a:r>
              <a:rPr lang="en-US" dirty="0"/>
              <a:t>staff regularly on compliance updates and best practices. (ensure uniformity throughout the files; am I following the proper process?)</a:t>
            </a:r>
          </a:p>
          <a:p>
            <a:r>
              <a:rPr lang="en-US" dirty="0"/>
              <a:t>Conduct internal </a:t>
            </a:r>
            <a:r>
              <a:rPr lang="en-US" b="1" dirty="0"/>
              <a:t>audits</a:t>
            </a:r>
            <a:r>
              <a:rPr lang="en-US" dirty="0"/>
              <a:t> to identify compliance gaps and address them. Maintain thorough </a:t>
            </a:r>
            <a:r>
              <a:rPr lang="en-US" b="1" dirty="0"/>
              <a:t>document</a:t>
            </a:r>
            <a:r>
              <a:rPr lang="en-US" dirty="0"/>
              <a:t>ation to support compliance efforts effectively.  </a:t>
            </a:r>
            <a:r>
              <a:rPr lang="en-US" b="1" dirty="0"/>
              <a:t>Communicate</a:t>
            </a:r>
            <a:r>
              <a:rPr lang="en-US" dirty="0"/>
              <a:t> compliance expectations clearly across all levels of staff as well as between us and you. </a:t>
            </a:r>
            <a:r>
              <a:rPr lang="en-US" b="1" dirty="0"/>
              <a:t>Monitor</a:t>
            </a:r>
            <a:r>
              <a:rPr lang="en-US" dirty="0"/>
              <a:t> compliance reviews to track performance over time.  (is it me? Is it us? ) </a:t>
            </a:r>
            <a:r>
              <a:rPr lang="en-US" b="1" dirty="0"/>
              <a:t>Collaborate</a:t>
            </a:r>
            <a:r>
              <a:rPr lang="en-US" dirty="0"/>
              <a:t> on intricate compliance issues.  (not everyday occurrences; seek internally 1st; Mgmt. Co. for a reason.)  </a:t>
            </a:r>
            <a:r>
              <a:rPr lang="en-US" b="1" dirty="0"/>
              <a:t>Adapt</a:t>
            </a:r>
            <a:r>
              <a:rPr lang="en-US" dirty="0"/>
              <a:t> compliance strategies in response to regulatory changes swiftly. TAKE THE MOST RESTRICTIVE APPROACH! </a:t>
            </a:r>
          </a:p>
        </p:txBody>
      </p:sp>
      <p:sp>
        <p:nvSpPr>
          <p:cNvPr id="4" name="Slide Number Placeholder 3"/>
          <p:cNvSpPr>
            <a:spLocks noGrp="1"/>
          </p:cNvSpPr>
          <p:nvPr>
            <p:ph type="sldNum" sz="quarter" idx="5"/>
          </p:nvPr>
        </p:nvSpPr>
        <p:spPr/>
        <p:txBody>
          <a:bodyPr/>
          <a:lstStyle/>
          <a:p>
            <a:fld id="{15E38D74-F434-444F-9A52-633ECC02BA3D}" type="slidenum">
              <a:rPr lang="en-US" smtClean="0"/>
              <a:t>14</a:t>
            </a:fld>
            <a:endParaRPr lang="en-US"/>
          </a:p>
        </p:txBody>
      </p:sp>
    </p:spTree>
    <p:extLst>
      <p:ext uri="{BB962C8B-B14F-4D97-AF65-F5344CB8AC3E}">
        <p14:creationId xmlns:p14="http://schemas.microsoft.com/office/powerpoint/2010/main" val="1128575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way are you headed?  Will you resist the change in perspective needed to succeed? Or will you adapt to the changes needed?</a:t>
            </a:r>
          </a:p>
        </p:txBody>
      </p:sp>
      <p:sp>
        <p:nvSpPr>
          <p:cNvPr id="4" name="Slide Number Placeholder 3"/>
          <p:cNvSpPr>
            <a:spLocks noGrp="1"/>
          </p:cNvSpPr>
          <p:nvPr>
            <p:ph type="sldNum" sz="quarter" idx="5"/>
          </p:nvPr>
        </p:nvSpPr>
        <p:spPr/>
        <p:txBody>
          <a:bodyPr/>
          <a:lstStyle/>
          <a:p>
            <a:fld id="{15E38D74-F434-444F-9A52-633ECC02BA3D}" type="slidenum">
              <a:rPr lang="en-US" smtClean="0"/>
              <a:t>15</a:t>
            </a:fld>
            <a:endParaRPr lang="en-US"/>
          </a:p>
        </p:txBody>
      </p:sp>
    </p:spTree>
    <p:extLst>
      <p:ext uri="{BB962C8B-B14F-4D97-AF65-F5344CB8AC3E}">
        <p14:creationId xmlns:p14="http://schemas.microsoft.com/office/powerpoint/2010/main" val="2706691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big one for me…</a:t>
            </a:r>
            <a:r>
              <a:rPr lang="en-US" b="1" dirty="0"/>
              <a:t>collaboration</a:t>
            </a:r>
            <a:r>
              <a:rPr lang="en-US" dirty="0"/>
              <a:t> is an example of effective communication in my book.  People coming together, putting their heads together, sharing ideas and input on a topic hopefully leading to common ground and general understanding. Communication central.</a:t>
            </a:r>
          </a:p>
        </p:txBody>
      </p:sp>
      <p:sp>
        <p:nvSpPr>
          <p:cNvPr id="4" name="Slide Number Placeholder 3"/>
          <p:cNvSpPr>
            <a:spLocks noGrp="1"/>
          </p:cNvSpPr>
          <p:nvPr>
            <p:ph type="sldNum" sz="quarter" idx="5"/>
          </p:nvPr>
        </p:nvSpPr>
        <p:spPr/>
        <p:txBody>
          <a:bodyPr/>
          <a:lstStyle/>
          <a:p>
            <a:fld id="{15E38D74-F434-444F-9A52-633ECC02BA3D}" type="slidenum">
              <a:rPr lang="en-US" smtClean="0"/>
              <a:t>16</a:t>
            </a:fld>
            <a:endParaRPr lang="en-US"/>
          </a:p>
        </p:txBody>
      </p:sp>
    </p:spTree>
    <p:extLst>
      <p:ext uri="{BB962C8B-B14F-4D97-AF65-F5344CB8AC3E}">
        <p14:creationId xmlns:p14="http://schemas.microsoft.com/office/powerpoint/2010/main" val="1212586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ea typeface="Calibri"/>
                <a:cs typeface="Calibri"/>
              </a:rPr>
              <a:t>Improvement</a:t>
            </a:r>
            <a:r>
              <a:rPr lang="en-US" dirty="0">
                <a:latin typeface="Calibri"/>
                <a:ea typeface="Calibri"/>
                <a:cs typeface="Calibri"/>
              </a:rPr>
              <a:t> requires intentional effort and action. </a:t>
            </a:r>
            <a:r>
              <a:rPr lang="en-US" b="1" dirty="0">
                <a:latin typeface="Calibri"/>
                <a:ea typeface="Calibri"/>
                <a:cs typeface="Calibri"/>
              </a:rPr>
              <a:t>Invest</a:t>
            </a:r>
            <a:r>
              <a:rPr lang="en-US" dirty="0">
                <a:latin typeface="Calibri"/>
                <a:ea typeface="Calibri"/>
                <a:cs typeface="Calibri"/>
              </a:rPr>
              <a:t> in yourself.  In addition to the conferences and webinars you have access to, do your research and ask questions of your compliance team to build your knowledge. Use NC findings to develop corrective actions and prevent repeat issues.  (Is there a pattern?) Use feedback from state-agency audits and internal reviews to refine your processes. Establish internal and external goals and adjust strategies as needed to maintain compliance.  </a:t>
            </a:r>
            <a:r>
              <a:rPr lang="en-US" dirty="0"/>
              <a:t>Conducting routine evaluations of compliance processes can aid in identifying any gaps or inefficiencies. Use of internal/external audits could bring in fresh perspectives and uncover blind spots. Stay informed on Industry trends by joining LIHTC-focused webinars and workshops to learn more about compliance and adapt best practices.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5E38D74-F434-444F-9A52-633ECC02BA3D}" type="slidenum">
              <a:rPr lang="en-US" smtClean="0"/>
              <a:t>17</a:t>
            </a:fld>
            <a:endParaRPr lang="en-US"/>
          </a:p>
        </p:txBody>
      </p:sp>
    </p:spTree>
    <p:extLst>
      <p:ext uri="{BB962C8B-B14F-4D97-AF65-F5344CB8AC3E}">
        <p14:creationId xmlns:p14="http://schemas.microsoft.com/office/powerpoint/2010/main" val="955064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all about PERSPECTIVES! </a:t>
            </a:r>
          </a:p>
          <a:p>
            <a:endParaRPr lang="en-US" dirty="0"/>
          </a:p>
        </p:txBody>
      </p:sp>
      <p:sp>
        <p:nvSpPr>
          <p:cNvPr id="4" name="Slide Number Placeholder 3"/>
          <p:cNvSpPr>
            <a:spLocks noGrp="1"/>
          </p:cNvSpPr>
          <p:nvPr>
            <p:ph type="sldNum" sz="quarter" idx="5"/>
          </p:nvPr>
        </p:nvSpPr>
        <p:spPr/>
        <p:txBody>
          <a:bodyPr/>
          <a:lstStyle/>
          <a:p>
            <a:fld id="{15E38D74-F434-444F-9A52-633ECC02BA3D}" type="slidenum">
              <a:rPr lang="en-US" smtClean="0"/>
              <a:t>18</a:t>
            </a:fld>
            <a:endParaRPr lang="en-US"/>
          </a:p>
        </p:txBody>
      </p:sp>
    </p:spTree>
    <p:extLst>
      <p:ext uri="{BB962C8B-B14F-4D97-AF65-F5344CB8AC3E}">
        <p14:creationId xmlns:p14="http://schemas.microsoft.com/office/powerpoint/2010/main" val="4185446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find out as we Unlock New Insights: as we Dive Into the Power of Perspectives and Discover How the Lens You View LIHTC Can Shape Your Compliance </a:t>
            </a:r>
            <a:r>
              <a:rPr lang="en-US" dirty="0" err="1"/>
              <a:t>Outomes</a:t>
            </a:r>
            <a:endParaRPr lang="en-US" dirty="0"/>
          </a:p>
        </p:txBody>
      </p:sp>
      <p:sp>
        <p:nvSpPr>
          <p:cNvPr id="4" name="Slide Number Placeholder 3"/>
          <p:cNvSpPr>
            <a:spLocks noGrp="1"/>
          </p:cNvSpPr>
          <p:nvPr>
            <p:ph type="sldNum" sz="quarter" idx="5"/>
          </p:nvPr>
        </p:nvSpPr>
        <p:spPr/>
        <p:txBody>
          <a:bodyPr/>
          <a:lstStyle/>
          <a:p>
            <a:fld id="{15E38D74-F434-444F-9A52-633ECC02BA3D}" type="slidenum">
              <a:rPr lang="en-US" smtClean="0"/>
              <a:t>3</a:t>
            </a:fld>
            <a:endParaRPr lang="en-US"/>
          </a:p>
        </p:txBody>
      </p:sp>
    </p:spTree>
    <p:extLst>
      <p:ext uri="{BB962C8B-B14F-4D97-AF65-F5344CB8AC3E}">
        <p14:creationId xmlns:p14="http://schemas.microsoft.com/office/powerpoint/2010/main" val="120422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 let’s define perception:</a:t>
            </a:r>
          </a:p>
        </p:txBody>
      </p:sp>
      <p:sp>
        <p:nvSpPr>
          <p:cNvPr id="4" name="Slide Number Placeholder 3"/>
          <p:cNvSpPr>
            <a:spLocks noGrp="1"/>
          </p:cNvSpPr>
          <p:nvPr>
            <p:ph type="sldNum" sz="quarter" idx="5"/>
          </p:nvPr>
        </p:nvSpPr>
        <p:spPr/>
        <p:txBody>
          <a:bodyPr/>
          <a:lstStyle/>
          <a:p>
            <a:fld id="{15E38D74-F434-444F-9A52-633ECC02BA3D}" type="slidenum">
              <a:rPr lang="en-US" smtClean="0"/>
              <a:t>5</a:t>
            </a:fld>
            <a:endParaRPr lang="en-US"/>
          </a:p>
        </p:txBody>
      </p:sp>
    </p:spTree>
    <p:extLst>
      <p:ext uri="{BB962C8B-B14F-4D97-AF65-F5344CB8AC3E}">
        <p14:creationId xmlns:p14="http://schemas.microsoft.com/office/powerpoint/2010/main" val="3131452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questions?  Wait for responses and share my perspective. </a:t>
            </a:r>
          </a:p>
        </p:txBody>
      </p:sp>
      <p:sp>
        <p:nvSpPr>
          <p:cNvPr id="4" name="Slide Number Placeholder 3"/>
          <p:cNvSpPr>
            <a:spLocks noGrp="1"/>
          </p:cNvSpPr>
          <p:nvPr>
            <p:ph type="sldNum" sz="quarter" idx="5"/>
          </p:nvPr>
        </p:nvSpPr>
        <p:spPr/>
        <p:txBody>
          <a:bodyPr/>
          <a:lstStyle/>
          <a:p>
            <a:fld id="{15E38D74-F434-444F-9A52-633ECC02BA3D}" type="slidenum">
              <a:rPr lang="en-US" smtClean="0"/>
              <a:t>6</a:t>
            </a:fld>
            <a:endParaRPr lang="en-US"/>
          </a:p>
        </p:txBody>
      </p:sp>
    </p:spTree>
    <p:extLst>
      <p:ext uri="{BB962C8B-B14F-4D97-AF65-F5344CB8AC3E}">
        <p14:creationId xmlns:p14="http://schemas.microsoft.com/office/powerpoint/2010/main" val="2940304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Arial"/>
              </a:rPr>
              <a:t>Impact is defined as </a:t>
            </a:r>
            <a:r>
              <a:rPr lang="en-US" b="0" i="0" dirty="0">
                <a:solidFill>
                  <a:srgbClr val="1F1F1F"/>
                </a:solidFill>
                <a:effectLst/>
                <a:latin typeface="Google Sans"/>
              </a:rPr>
              <a:t>having a strong effect on someone or something. </a:t>
            </a:r>
            <a:endParaRPr lang="en-US" dirty="0"/>
          </a:p>
        </p:txBody>
      </p:sp>
      <p:sp>
        <p:nvSpPr>
          <p:cNvPr id="4" name="Slide Number Placeholder 3"/>
          <p:cNvSpPr>
            <a:spLocks noGrp="1"/>
          </p:cNvSpPr>
          <p:nvPr>
            <p:ph type="sldNum" sz="quarter" idx="5"/>
          </p:nvPr>
        </p:nvSpPr>
        <p:spPr/>
        <p:txBody>
          <a:bodyPr/>
          <a:lstStyle/>
          <a:p>
            <a:fld id="{15E38D74-F434-444F-9A52-633ECC02BA3D}" type="slidenum">
              <a:rPr lang="en-US" smtClean="0"/>
              <a:t>7</a:t>
            </a:fld>
            <a:endParaRPr lang="en-US"/>
          </a:p>
        </p:txBody>
      </p:sp>
    </p:spTree>
    <p:extLst>
      <p:ext uri="{BB962C8B-B14F-4D97-AF65-F5344CB8AC3E}">
        <p14:creationId xmlns:p14="http://schemas.microsoft.com/office/powerpoint/2010/main" val="68009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A1305-05C1-C878-1010-0D1C52850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5D13C-9651-696C-A9DC-8D89732F7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E319D-840A-5573-B16E-230D9C9125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ptos"/>
                <a:ea typeface="Calibri"/>
                <a:cs typeface="Calibri"/>
              </a:rPr>
              <a:t>We are not here to make YOUR JOB harder…We are all in this together and we each have a specific role and overall success of your developments is the ultimate goal.</a:t>
            </a:r>
          </a:p>
          <a:p>
            <a:endParaRPr lang="en-US" dirty="0"/>
          </a:p>
        </p:txBody>
      </p:sp>
      <p:sp>
        <p:nvSpPr>
          <p:cNvPr id="4" name="Slide Number Placeholder 3">
            <a:extLst>
              <a:ext uri="{FF2B5EF4-FFF2-40B4-BE49-F238E27FC236}">
                <a16:creationId xmlns:a16="http://schemas.microsoft.com/office/drawing/2014/main" id="{A9BC8839-A620-E0CE-5977-8C4BCF2DF9AE}"/>
              </a:ext>
            </a:extLst>
          </p:cNvPr>
          <p:cNvSpPr>
            <a:spLocks noGrp="1"/>
          </p:cNvSpPr>
          <p:nvPr>
            <p:ph type="sldNum" sz="quarter" idx="5"/>
          </p:nvPr>
        </p:nvSpPr>
        <p:spPr/>
        <p:txBody>
          <a:bodyPr/>
          <a:lstStyle/>
          <a:p>
            <a:fld id="{15E38D74-F434-444F-9A52-633ECC02BA3D}" type="slidenum">
              <a:rPr lang="en-US" smtClean="0"/>
              <a:t>8</a:t>
            </a:fld>
            <a:endParaRPr lang="en-US"/>
          </a:p>
        </p:txBody>
      </p:sp>
    </p:spTree>
    <p:extLst>
      <p:ext uri="{BB962C8B-B14F-4D97-AF65-F5344CB8AC3E}">
        <p14:creationId xmlns:p14="http://schemas.microsoft.com/office/powerpoint/2010/main" val="400884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I am speaking to you, I must remind myself and my staff to do the same.  We often…and I emphasize OFTEN receive complaints from tenants. A mindset shift is often necessary…most just want to be heard, and some are issues outside of our scope.  We focus on affordability and habitability. </a:t>
            </a:r>
          </a:p>
        </p:txBody>
      </p:sp>
      <p:sp>
        <p:nvSpPr>
          <p:cNvPr id="4" name="Slide Number Placeholder 3"/>
          <p:cNvSpPr>
            <a:spLocks noGrp="1"/>
          </p:cNvSpPr>
          <p:nvPr>
            <p:ph type="sldNum" sz="quarter" idx="5"/>
          </p:nvPr>
        </p:nvSpPr>
        <p:spPr/>
        <p:txBody>
          <a:bodyPr/>
          <a:lstStyle/>
          <a:p>
            <a:fld id="{15E38D74-F434-444F-9A52-633ECC02BA3D}" type="slidenum">
              <a:rPr lang="en-US" smtClean="0"/>
              <a:t>9</a:t>
            </a:fld>
            <a:endParaRPr lang="en-US"/>
          </a:p>
        </p:txBody>
      </p:sp>
    </p:spTree>
    <p:extLst>
      <p:ext uri="{BB962C8B-B14F-4D97-AF65-F5344CB8AC3E}">
        <p14:creationId xmlns:p14="http://schemas.microsoft.com/office/powerpoint/2010/main" val="2683632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E38D74-F434-444F-9A52-633ECC02BA3D}" type="slidenum">
              <a:rPr lang="en-US" smtClean="0"/>
              <a:t>10</a:t>
            </a:fld>
            <a:endParaRPr lang="en-US"/>
          </a:p>
        </p:txBody>
      </p:sp>
    </p:spTree>
    <p:extLst>
      <p:ext uri="{BB962C8B-B14F-4D97-AF65-F5344CB8AC3E}">
        <p14:creationId xmlns:p14="http://schemas.microsoft.com/office/powerpoint/2010/main" val="347126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Opportunity – to enhance tenant satisfaction, </a:t>
            </a:r>
            <a:r>
              <a:rPr lang="en-US" dirty="0"/>
              <a:t>improve property quality, and build thriving communities ( if yours isn't thriving already). </a:t>
            </a:r>
          </a:p>
          <a:p>
            <a:r>
              <a:rPr lang="en-US" dirty="0">
                <a:latin typeface="Aptos"/>
                <a:ea typeface="Calibri"/>
                <a:cs typeface="Calibri"/>
              </a:rPr>
              <a:t>SHIFT the negative mindset toward compliance to that of a positive one to help promote efficiency.  We are not the bad guys looking to bring down the hammer on you, your property or the owner.  We do, however, have an obligation to monitor these developments to maintain compliance with federal and state regulations; which can benefit your developments in the long-run.</a:t>
            </a:r>
          </a:p>
          <a:p>
            <a:r>
              <a:rPr lang="en-US" dirty="0">
                <a:latin typeface="Aptos"/>
                <a:ea typeface="Calibri"/>
                <a:cs typeface="Calibri"/>
              </a:rPr>
              <a:t>The long-term benefits of strong compliance practices = maintaining tax credits, reducing legal risks, provide job security and continue to provide affordable housing to those who need it. </a:t>
            </a:r>
            <a:endParaRPr lang="en-US" dirty="0"/>
          </a:p>
          <a:p>
            <a:endParaRPr lang="en-US" dirty="0"/>
          </a:p>
        </p:txBody>
      </p:sp>
      <p:sp>
        <p:nvSpPr>
          <p:cNvPr id="4" name="Slide Number Placeholder 3"/>
          <p:cNvSpPr>
            <a:spLocks noGrp="1"/>
          </p:cNvSpPr>
          <p:nvPr>
            <p:ph type="sldNum" sz="quarter" idx="5"/>
          </p:nvPr>
        </p:nvSpPr>
        <p:spPr/>
        <p:txBody>
          <a:bodyPr/>
          <a:lstStyle/>
          <a:p>
            <a:fld id="{15E38D74-F434-444F-9A52-633ECC02BA3D}" type="slidenum">
              <a:rPr lang="en-US" smtClean="0"/>
              <a:t>11</a:t>
            </a:fld>
            <a:endParaRPr lang="en-US"/>
          </a:p>
        </p:txBody>
      </p:sp>
    </p:spTree>
    <p:extLst>
      <p:ext uri="{BB962C8B-B14F-4D97-AF65-F5344CB8AC3E}">
        <p14:creationId xmlns:p14="http://schemas.microsoft.com/office/powerpoint/2010/main" val="2710320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0251-01D9-521F-46D5-526178E5BF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7D6524-07BF-18B0-6AE3-39821AD81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0AB417-2A22-9E4F-2372-D8ED1ACDFD43}"/>
              </a:ext>
            </a:extLst>
          </p:cNvPr>
          <p:cNvSpPr>
            <a:spLocks noGrp="1"/>
          </p:cNvSpPr>
          <p:nvPr>
            <p:ph type="dt" sz="half" idx="10"/>
          </p:nvPr>
        </p:nvSpPr>
        <p:spPr/>
        <p:txBody>
          <a:bodyPr/>
          <a:lstStyle/>
          <a:p>
            <a:fld id="{F64B9E7B-A036-4D63-8CD4-193E6215C72E}" type="datetimeFigureOut">
              <a:rPr lang="en-US" smtClean="0"/>
              <a:t>4/2/2025</a:t>
            </a:fld>
            <a:endParaRPr lang="en-US"/>
          </a:p>
        </p:txBody>
      </p:sp>
      <p:sp>
        <p:nvSpPr>
          <p:cNvPr id="5" name="Footer Placeholder 4">
            <a:extLst>
              <a:ext uri="{FF2B5EF4-FFF2-40B4-BE49-F238E27FC236}">
                <a16:creationId xmlns:a16="http://schemas.microsoft.com/office/drawing/2014/main" id="{78181E7F-229D-D899-3555-1D10F28AA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252A2-63B7-242A-7066-BF3F0C1D5130}"/>
              </a:ext>
            </a:extLst>
          </p:cNvPr>
          <p:cNvSpPr>
            <a:spLocks noGrp="1"/>
          </p:cNvSpPr>
          <p:nvPr>
            <p:ph type="sldNum" sz="quarter" idx="12"/>
          </p:nvPr>
        </p:nvSpPr>
        <p:spPr/>
        <p:txBody>
          <a:bodyPr/>
          <a:lstStyle/>
          <a:p>
            <a:fld id="{4EF1C182-FE5B-4311-AD00-09BF662A585A}" type="slidenum">
              <a:rPr lang="en-US" smtClean="0"/>
              <a:t>‹#›</a:t>
            </a:fld>
            <a:endParaRPr lang="en-US"/>
          </a:p>
        </p:txBody>
      </p:sp>
    </p:spTree>
    <p:extLst>
      <p:ext uri="{BB962C8B-B14F-4D97-AF65-F5344CB8AC3E}">
        <p14:creationId xmlns:p14="http://schemas.microsoft.com/office/powerpoint/2010/main" val="23897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D7DE3-CC16-975F-6A42-0A7A197677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47893F-9A75-E9FD-FD81-18AC8F771F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0DB78-298B-65FB-64E9-E90D88DD7DAB}"/>
              </a:ext>
            </a:extLst>
          </p:cNvPr>
          <p:cNvSpPr>
            <a:spLocks noGrp="1"/>
          </p:cNvSpPr>
          <p:nvPr>
            <p:ph type="dt" sz="half" idx="10"/>
          </p:nvPr>
        </p:nvSpPr>
        <p:spPr/>
        <p:txBody>
          <a:bodyPr/>
          <a:lstStyle/>
          <a:p>
            <a:fld id="{F64B9E7B-A036-4D63-8CD4-193E6215C72E}" type="datetimeFigureOut">
              <a:rPr lang="en-US" smtClean="0"/>
              <a:t>4/2/2025</a:t>
            </a:fld>
            <a:endParaRPr lang="en-US"/>
          </a:p>
        </p:txBody>
      </p:sp>
      <p:sp>
        <p:nvSpPr>
          <p:cNvPr id="5" name="Footer Placeholder 4">
            <a:extLst>
              <a:ext uri="{FF2B5EF4-FFF2-40B4-BE49-F238E27FC236}">
                <a16:creationId xmlns:a16="http://schemas.microsoft.com/office/drawing/2014/main" id="{6C8B69A8-9527-5D7B-893B-CE6AC4DFC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E44E0-1AD1-2045-B096-1A1C4F14E1F4}"/>
              </a:ext>
            </a:extLst>
          </p:cNvPr>
          <p:cNvSpPr>
            <a:spLocks noGrp="1"/>
          </p:cNvSpPr>
          <p:nvPr>
            <p:ph type="sldNum" sz="quarter" idx="12"/>
          </p:nvPr>
        </p:nvSpPr>
        <p:spPr/>
        <p:txBody>
          <a:bodyPr/>
          <a:lstStyle/>
          <a:p>
            <a:fld id="{4EF1C182-FE5B-4311-AD00-09BF662A585A}" type="slidenum">
              <a:rPr lang="en-US" smtClean="0"/>
              <a:t>‹#›</a:t>
            </a:fld>
            <a:endParaRPr lang="en-US"/>
          </a:p>
        </p:txBody>
      </p:sp>
    </p:spTree>
    <p:extLst>
      <p:ext uri="{BB962C8B-B14F-4D97-AF65-F5344CB8AC3E}">
        <p14:creationId xmlns:p14="http://schemas.microsoft.com/office/powerpoint/2010/main" val="272315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31C056-F1F3-D4F8-E948-BE5921509F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FD9849-95B4-CA72-A23C-D81F4D9B3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FA298-C6E0-8C7A-A300-19D93126B503}"/>
              </a:ext>
            </a:extLst>
          </p:cNvPr>
          <p:cNvSpPr>
            <a:spLocks noGrp="1"/>
          </p:cNvSpPr>
          <p:nvPr>
            <p:ph type="dt" sz="half" idx="10"/>
          </p:nvPr>
        </p:nvSpPr>
        <p:spPr/>
        <p:txBody>
          <a:bodyPr/>
          <a:lstStyle/>
          <a:p>
            <a:fld id="{F64B9E7B-A036-4D63-8CD4-193E6215C72E}" type="datetimeFigureOut">
              <a:rPr lang="en-US" smtClean="0"/>
              <a:t>4/2/2025</a:t>
            </a:fld>
            <a:endParaRPr lang="en-US"/>
          </a:p>
        </p:txBody>
      </p:sp>
      <p:sp>
        <p:nvSpPr>
          <p:cNvPr id="5" name="Footer Placeholder 4">
            <a:extLst>
              <a:ext uri="{FF2B5EF4-FFF2-40B4-BE49-F238E27FC236}">
                <a16:creationId xmlns:a16="http://schemas.microsoft.com/office/drawing/2014/main" id="{E9658432-99B2-8117-1A63-393F198FB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2E582-CC68-09A2-F5BC-3D74114D4BC4}"/>
              </a:ext>
            </a:extLst>
          </p:cNvPr>
          <p:cNvSpPr>
            <a:spLocks noGrp="1"/>
          </p:cNvSpPr>
          <p:nvPr>
            <p:ph type="sldNum" sz="quarter" idx="12"/>
          </p:nvPr>
        </p:nvSpPr>
        <p:spPr/>
        <p:txBody>
          <a:bodyPr/>
          <a:lstStyle/>
          <a:p>
            <a:fld id="{4EF1C182-FE5B-4311-AD00-09BF662A585A}" type="slidenum">
              <a:rPr lang="en-US" smtClean="0"/>
              <a:t>‹#›</a:t>
            </a:fld>
            <a:endParaRPr lang="en-US"/>
          </a:p>
        </p:txBody>
      </p:sp>
    </p:spTree>
    <p:extLst>
      <p:ext uri="{BB962C8B-B14F-4D97-AF65-F5344CB8AC3E}">
        <p14:creationId xmlns:p14="http://schemas.microsoft.com/office/powerpoint/2010/main" val="1012422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545847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80206913-4198-C5BA-6B13-02095EAA2B6F}"/>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a:t>Add title here</a:t>
            </a:r>
          </a:p>
        </p:txBody>
      </p:sp>
      <p:sp>
        <p:nvSpPr>
          <p:cNvPr id="4" name="Text Placeholder 7">
            <a:extLst>
              <a:ext uri="{FF2B5EF4-FFF2-40B4-BE49-F238E27FC236}">
                <a16:creationId xmlns:a16="http://schemas.microsoft.com/office/drawing/2014/main" id="{F770BC68-C025-CE63-EEBA-5DC7ADC44D91}"/>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o1.</a:t>
            </a:r>
          </a:p>
        </p:txBody>
      </p:sp>
      <p:sp>
        <p:nvSpPr>
          <p:cNvPr id="5" name="Text Placeholder 12">
            <a:extLst>
              <a:ext uri="{FF2B5EF4-FFF2-40B4-BE49-F238E27FC236}">
                <a16:creationId xmlns:a16="http://schemas.microsoft.com/office/drawing/2014/main" id="{2F993316-5D9D-6B5D-B678-3E0B84A3C0D2}"/>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p:txBody>
      </p:sp>
      <p:sp>
        <p:nvSpPr>
          <p:cNvPr id="11" name="Text Placeholder 7">
            <a:extLst>
              <a:ext uri="{FF2B5EF4-FFF2-40B4-BE49-F238E27FC236}">
                <a16:creationId xmlns:a16="http://schemas.microsoft.com/office/drawing/2014/main" id="{41C39372-CEC6-2265-7611-84F187C126B1}"/>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o2.</a:t>
            </a:r>
          </a:p>
        </p:txBody>
      </p:sp>
      <p:sp>
        <p:nvSpPr>
          <p:cNvPr id="12" name="Text Placeholder 12">
            <a:extLst>
              <a:ext uri="{FF2B5EF4-FFF2-40B4-BE49-F238E27FC236}">
                <a16:creationId xmlns:a16="http://schemas.microsoft.com/office/drawing/2014/main" id="{5E13D63F-D0AC-7CD2-770C-6AB09F1BA68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p:txBody>
      </p:sp>
      <p:sp>
        <p:nvSpPr>
          <p:cNvPr id="18" name="Text Placeholder 7">
            <a:extLst>
              <a:ext uri="{FF2B5EF4-FFF2-40B4-BE49-F238E27FC236}">
                <a16:creationId xmlns:a16="http://schemas.microsoft.com/office/drawing/2014/main" id="{85BF73EF-490D-CA1C-DAD3-BACB141D0988}"/>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o3.</a:t>
            </a:r>
          </a:p>
        </p:txBody>
      </p:sp>
      <p:sp>
        <p:nvSpPr>
          <p:cNvPr id="19" name="Text Placeholder 12">
            <a:extLst>
              <a:ext uri="{FF2B5EF4-FFF2-40B4-BE49-F238E27FC236}">
                <a16:creationId xmlns:a16="http://schemas.microsoft.com/office/drawing/2014/main" id="{B82C914D-7190-2AD0-228B-6DA13843762C}"/>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p:txBody>
      </p:sp>
      <p:sp>
        <p:nvSpPr>
          <p:cNvPr id="25" name="Text Placeholder 7">
            <a:extLst>
              <a:ext uri="{FF2B5EF4-FFF2-40B4-BE49-F238E27FC236}">
                <a16:creationId xmlns:a16="http://schemas.microsoft.com/office/drawing/2014/main" id="{DAE3299D-125C-8DBC-60F9-82920ADE34EB}"/>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o4.</a:t>
            </a:r>
          </a:p>
        </p:txBody>
      </p:sp>
      <p:sp>
        <p:nvSpPr>
          <p:cNvPr id="26" name="Text Placeholder 12">
            <a:extLst>
              <a:ext uri="{FF2B5EF4-FFF2-40B4-BE49-F238E27FC236}">
                <a16:creationId xmlns:a16="http://schemas.microsoft.com/office/drawing/2014/main" id="{B84261D4-8740-689B-A5CA-C6442BC13E2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p:txBody>
      </p:sp>
      <p:sp>
        <p:nvSpPr>
          <p:cNvPr id="29" name="Text Placeholder 7">
            <a:extLst>
              <a:ext uri="{FF2B5EF4-FFF2-40B4-BE49-F238E27FC236}">
                <a16:creationId xmlns:a16="http://schemas.microsoft.com/office/drawing/2014/main" id="{7D4393D6-D866-E411-A222-2FE8B99C4D3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o5.</a:t>
            </a:r>
          </a:p>
        </p:txBody>
      </p:sp>
      <p:sp>
        <p:nvSpPr>
          <p:cNvPr id="30" name="Text Placeholder 12">
            <a:extLst>
              <a:ext uri="{FF2B5EF4-FFF2-40B4-BE49-F238E27FC236}">
                <a16:creationId xmlns:a16="http://schemas.microsoft.com/office/drawing/2014/main" id="{94666BC0-682D-FE04-6EC3-AA81EA3F96FB}"/>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p:txBody>
      </p:sp>
    </p:spTree>
    <p:extLst>
      <p:ext uri="{BB962C8B-B14F-4D97-AF65-F5344CB8AC3E}">
        <p14:creationId xmlns:p14="http://schemas.microsoft.com/office/powerpoint/2010/main" val="269403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414550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4245436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74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1047027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4672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EB31C-81E5-1615-AAC4-92344FF9F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C0BAAB-A43C-3ED8-19B4-515BE51213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A4A3D-2F4B-859D-7AFB-78A90447E101}"/>
              </a:ext>
            </a:extLst>
          </p:cNvPr>
          <p:cNvSpPr>
            <a:spLocks noGrp="1"/>
          </p:cNvSpPr>
          <p:nvPr>
            <p:ph type="dt" sz="half" idx="10"/>
          </p:nvPr>
        </p:nvSpPr>
        <p:spPr/>
        <p:txBody>
          <a:bodyPr/>
          <a:lstStyle/>
          <a:p>
            <a:fld id="{F64B9E7B-A036-4D63-8CD4-193E6215C72E}" type="datetimeFigureOut">
              <a:rPr lang="en-US" smtClean="0"/>
              <a:t>4/2/2025</a:t>
            </a:fld>
            <a:endParaRPr lang="en-US"/>
          </a:p>
        </p:txBody>
      </p:sp>
      <p:sp>
        <p:nvSpPr>
          <p:cNvPr id="5" name="Footer Placeholder 4">
            <a:extLst>
              <a:ext uri="{FF2B5EF4-FFF2-40B4-BE49-F238E27FC236}">
                <a16:creationId xmlns:a16="http://schemas.microsoft.com/office/drawing/2014/main" id="{3A0EA796-841E-4C06-E6E7-749F0753E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2A3DC-A70D-8A4B-9DA6-3329DEC7781B}"/>
              </a:ext>
            </a:extLst>
          </p:cNvPr>
          <p:cNvSpPr>
            <a:spLocks noGrp="1"/>
          </p:cNvSpPr>
          <p:nvPr>
            <p:ph type="sldNum" sz="quarter" idx="12"/>
          </p:nvPr>
        </p:nvSpPr>
        <p:spPr/>
        <p:txBody>
          <a:bodyPr/>
          <a:lstStyle/>
          <a:p>
            <a:fld id="{4EF1C182-FE5B-4311-AD00-09BF662A585A}" type="slidenum">
              <a:rPr lang="en-US" smtClean="0"/>
              <a:t>‹#›</a:t>
            </a:fld>
            <a:endParaRPr lang="en-US"/>
          </a:p>
        </p:txBody>
      </p:sp>
    </p:spTree>
    <p:extLst>
      <p:ext uri="{BB962C8B-B14F-4D97-AF65-F5344CB8AC3E}">
        <p14:creationId xmlns:p14="http://schemas.microsoft.com/office/powerpoint/2010/main" val="3381197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430D-DA25-407F-E3AD-537A04B5CB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86122A-1129-5E37-E71D-185FCDF4A5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129CFD-3ACD-FBCB-F59A-06373113CA5F}"/>
              </a:ext>
            </a:extLst>
          </p:cNvPr>
          <p:cNvSpPr>
            <a:spLocks noGrp="1"/>
          </p:cNvSpPr>
          <p:nvPr>
            <p:ph type="dt" sz="half" idx="10"/>
          </p:nvPr>
        </p:nvSpPr>
        <p:spPr/>
        <p:txBody>
          <a:bodyPr/>
          <a:lstStyle/>
          <a:p>
            <a:fld id="{F64B9E7B-A036-4D63-8CD4-193E6215C72E}" type="datetimeFigureOut">
              <a:rPr lang="en-US" smtClean="0"/>
              <a:t>4/2/2025</a:t>
            </a:fld>
            <a:endParaRPr lang="en-US"/>
          </a:p>
        </p:txBody>
      </p:sp>
      <p:sp>
        <p:nvSpPr>
          <p:cNvPr id="5" name="Footer Placeholder 4">
            <a:extLst>
              <a:ext uri="{FF2B5EF4-FFF2-40B4-BE49-F238E27FC236}">
                <a16:creationId xmlns:a16="http://schemas.microsoft.com/office/drawing/2014/main" id="{897473BC-D701-35E7-68F3-4E4720652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F731B-24D2-A5C7-9FBF-50376A0A015C}"/>
              </a:ext>
            </a:extLst>
          </p:cNvPr>
          <p:cNvSpPr>
            <a:spLocks noGrp="1"/>
          </p:cNvSpPr>
          <p:nvPr>
            <p:ph type="sldNum" sz="quarter" idx="12"/>
          </p:nvPr>
        </p:nvSpPr>
        <p:spPr/>
        <p:txBody>
          <a:bodyPr/>
          <a:lstStyle/>
          <a:p>
            <a:fld id="{4EF1C182-FE5B-4311-AD00-09BF662A585A}" type="slidenum">
              <a:rPr lang="en-US" smtClean="0"/>
              <a:t>‹#›</a:t>
            </a:fld>
            <a:endParaRPr lang="en-US"/>
          </a:p>
        </p:txBody>
      </p:sp>
    </p:spTree>
    <p:extLst>
      <p:ext uri="{BB962C8B-B14F-4D97-AF65-F5344CB8AC3E}">
        <p14:creationId xmlns:p14="http://schemas.microsoft.com/office/powerpoint/2010/main" val="1107121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FA45-FC4B-E717-AA06-B87BFE9F4D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791E7B-EF77-1537-78E6-B796E5C78F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3B2A1-01DF-D986-9C3C-D326CD9596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F11B1A-F8C7-FC02-DCA3-B626D878FB89}"/>
              </a:ext>
            </a:extLst>
          </p:cNvPr>
          <p:cNvSpPr>
            <a:spLocks noGrp="1"/>
          </p:cNvSpPr>
          <p:nvPr>
            <p:ph type="dt" sz="half" idx="10"/>
          </p:nvPr>
        </p:nvSpPr>
        <p:spPr/>
        <p:txBody>
          <a:bodyPr/>
          <a:lstStyle/>
          <a:p>
            <a:fld id="{F64B9E7B-A036-4D63-8CD4-193E6215C72E}" type="datetimeFigureOut">
              <a:rPr lang="en-US" smtClean="0"/>
              <a:t>4/2/2025</a:t>
            </a:fld>
            <a:endParaRPr lang="en-US"/>
          </a:p>
        </p:txBody>
      </p:sp>
      <p:sp>
        <p:nvSpPr>
          <p:cNvPr id="6" name="Footer Placeholder 5">
            <a:extLst>
              <a:ext uri="{FF2B5EF4-FFF2-40B4-BE49-F238E27FC236}">
                <a16:creationId xmlns:a16="http://schemas.microsoft.com/office/drawing/2014/main" id="{E10D4A7D-AE4B-187F-7C3C-C2A710ED7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F860D-2ACC-7F52-5902-1C4C04C2BD66}"/>
              </a:ext>
            </a:extLst>
          </p:cNvPr>
          <p:cNvSpPr>
            <a:spLocks noGrp="1"/>
          </p:cNvSpPr>
          <p:nvPr>
            <p:ph type="sldNum" sz="quarter" idx="12"/>
          </p:nvPr>
        </p:nvSpPr>
        <p:spPr/>
        <p:txBody>
          <a:bodyPr/>
          <a:lstStyle/>
          <a:p>
            <a:fld id="{4EF1C182-FE5B-4311-AD00-09BF662A585A}" type="slidenum">
              <a:rPr lang="en-US" smtClean="0"/>
              <a:t>‹#›</a:t>
            </a:fld>
            <a:endParaRPr lang="en-US"/>
          </a:p>
        </p:txBody>
      </p:sp>
    </p:spTree>
    <p:extLst>
      <p:ext uri="{BB962C8B-B14F-4D97-AF65-F5344CB8AC3E}">
        <p14:creationId xmlns:p14="http://schemas.microsoft.com/office/powerpoint/2010/main" val="200998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AF9EA-B3B4-BF2D-F9FC-D4BB93002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D30845-4F55-2E15-F74D-ADBDE8DC4C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E91DAD-FEFB-7D1A-9C77-D50FC55F63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879FB9-716D-2512-B0C1-7C72BCC8F3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F420D3-D188-46EA-9783-AAAC7B5D1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B4242D-4AC1-0322-0891-4599569D735B}"/>
              </a:ext>
            </a:extLst>
          </p:cNvPr>
          <p:cNvSpPr>
            <a:spLocks noGrp="1"/>
          </p:cNvSpPr>
          <p:nvPr>
            <p:ph type="dt" sz="half" idx="10"/>
          </p:nvPr>
        </p:nvSpPr>
        <p:spPr/>
        <p:txBody>
          <a:bodyPr/>
          <a:lstStyle/>
          <a:p>
            <a:fld id="{F64B9E7B-A036-4D63-8CD4-193E6215C72E}" type="datetimeFigureOut">
              <a:rPr lang="en-US" smtClean="0"/>
              <a:t>4/2/2025</a:t>
            </a:fld>
            <a:endParaRPr lang="en-US"/>
          </a:p>
        </p:txBody>
      </p:sp>
      <p:sp>
        <p:nvSpPr>
          <p:cNvPr id="8" name="Footer Placeholder 7">
            <a:extLst>
              <a:ext uri="{FF2B5EF4-FFF2-40B4-BE49-F238E27FC236}">
                <a16:creationId xmlns:a16="http://schemas.microsoft.com/office/drawing/2014/main" id="{78024951-5674-8A33-9D0D-0B8448B997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385CA9-62C1-0F46-F9B6-948EB9D36C92}"/>
              </a:ext>
            </a:extLst>
          </p:cNvPr>
          <p:cNvSpPr>
            <a:spLocks noGrp="1"/>
          </p:cNvSpPr>
          <p:nvPr>
            <p:ph type="sldNum" sz="quarter" idx="12"/>
          </p:nvPr>
        </p:nvSpPr>
        <p:spPr/>
        <p:txBody>
          <a:bodyPr/>
          <a:lstStyle/>
          <a:p>
            <a:fld id="{4EF1C182-FE5B-4311-AD00-09BF662A585A}" type="slidenum">
              <a:rPr lang="en-US" smtClean="0"/>
              <a:t>‹#›</a:t>
            </a:fld>
            <a:endParaRPr lang="en-US"/>
          </a:p>
        </p:txBody>
      </p:sp>
    </p:spTree>
    <p:extLst>
      <p:ext uri="{BB962C8B-B14F-4D97-AF65-F5344CB8AC3E}">
        <p14:creationId xmlns:p14="http://schemas.microsoft.com/office/powerpoint/2010/main" val="1432578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503D-2136-7241-AC85-CFE36F5232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3796D-BE3D-7D2D-8F66-B74C6C3EAE71}"/>
              </a:ext>
            </a:extLst>
          </p:cNvPr>
          <p:cNvSpPr>
            <a:spLocks noGrp="1"/>
          </p:cNvSpPr>
          <p:nvPr>
            <p:ph type="dt" sz="half" idx="10"/>
          </p:nvPr>
        </p:nvSpPr>
        <p:spPr/>
        <p:txBody>
          <a:bodyPr/>
          <a:lstStyle/>
          <a:p>
            <a:fld id="{F64B9E7B-A036-4D63-8CD4-193E6215C72E}" type="datetimeFigureOut">
              <a:rPr lang="en-US" smtClean="0"/>
              <a:t>4/2/2025</a:t>
            </a:fld>
            <a:endParaRPr lang="en-US"/>
          </a:p>
        </p:txBody>
      </p:sp>
      <p:sp>
        <p:nvSpPr>
          <p:cNvPr id="4" name="Footer Placeholder 3">
            <a:extLst>
              <a:ext uri="{FF2B5EF4-FFF2-40B4-BE49-F238E27FC236}">
                <a16:creationId xmlns:a16="http://schemas.microsoft.com/office/drawing/2014/main" id="{186D3EC2-F1DF-C24F-70FC-615E7FB38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D4D352-EE0D-56CC-ADDC-D0B33459135F}"/>
              </a:ext>
            </a:extLst>
          </p:cNvPr>
          <p:cNvSpPr>
            <a:spLocks noGrp="1"/>
          </p:cNvSpPr>
          <p:nvPr>
            <p:ph type="sldNum" sz="quarter" idx="12"/>
          </p:nvPr>
        </p:nvSpPr>
        <p:spPr/>
        <p:txBody>
          <a:bodyPr/>
          <a:lstStyle/>
          <a:p>
            <a:fld id="{4EF1C182-FE5B-4311-AD00-09BF662A585A}" type="slidenum">
              <a:rPr lang="en-US" smtClean="0"/>
              <a:t>‹#›</a:t>
            </a:fld>
            <a:endParaRPr lang="en-US"/>
          </a:p>
        </p:txBody>
      </p:sp>
    </p:spTree>
    <p:extLst>
      <p:ext uri="{BB962C8B-B14F-4D97-AF65-F5344CB8AC3E}">
        <p14:creationId xmlns:p14="http://schemas.microsoft.com/office/powerpoint/2010/main" val="4117347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2F9F9-5554-D05C-BAC5-9F2BB24ABB7B}"/>
              </a:ext>
            </a:extLst>
          </p:cNvPr>
          <p:cNvSpPr>
            <a:spLocks noGrp="1"/>
          </p:cNvSpPr>
          <p:nvPr>
            <p:ph type="dt" sz="half" idx="10"/>
          </p:nvPr>
        </p:nvSpPr>
        <p:spPr/>
        <p:txBody>
          <a:bodyPr/>
          <a:lstStyle/>
          <a:p>
            <a:fld id="{F64B9E7B-A036-4D63-8CD4-193E6215C72E}" type="datetimeFigureOut">
              <a:rPr lang="en-US" smtClean="0"/>
              <a:t>4/2/2025</a:t>
            </a:fld>
            <a:endParaRPr lang="en-US"/>
          </a:p>
        </p:txBody>
      </p:sp>
      <p:sp>
        <p:nvSpPr>
          <p:cNvPr id="3" name="Footer Placeholder 2">
            <a:extLst>
              <a:ext uri="{FF2B5EF4-FFF2-40B4-BE49-F238E27FC236}">
                <a16:creationId xmlns:a16="http://schemas.microsoft.com/office/drawing/2014/main" id="{66562A3D-5E2C-CA7F-91B5-4D4C91BF6C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613368-40AA-4299-C1FA-2D32DA4A42CD}"/>
              </a:ext>
            </a:extLst>
          </p:cNvPr>
          <p:cNvSpPr>
            <a:spLocks noGrp="1"/>
          </p:cNvSpPr>
          <p:nvPr>
            <p:ph type="sldNum" sz="quarter" idx="12"/>
          </p:nvPr>
        </p:nvSpPr>
        <p:spPr/>
        <p:txBody>
          <a:bodyPr/>
          <a:lstStyle/>
          <a:p>
            <a:fld id="{4EF1C182-FE5B-4311-AD00-09BF662A585A}" type="slidenum">
              <a:rPr lang="en-US" smtClean="0"/>
              <a:t>‹#›</a:t>
            </a:fld>
            <a:endParaRPr lang="en-US"/>
          </a:p>
        </p:txBody>
      </p:sp>
    </p:spTree>
    <p:extLst>
      <p:ext uri="{BB962C8B-B14F-4D97-AF65-F5344CB8AC3E}">
        <p14:creationId xmlns:p14="http://schemas.microsoft.com/office/powerpoint/2010/main" val="2994824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1FAD-10E8-2D3B-B7C3-C006340652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DED5BE-3135-6A21-8185-46DC5236BC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3C4E48-8577-1213-D0B6-35B30A4F5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E3EB7-17DF-000E-DD49-8093CF96212C}"/>
              </a:ext>
            </a:extLst>
          </p:cNvPr>
          <p:cNvSpPr>
            <a:spLocks noGrp="1"/>
          </p:cNvSpPr>
          <p:nvPr>
            <p:ph type="dt" sz="half" idx="10"/>
          </p:nvPr>
        </p:nvSpPr>
        <p:spPr/>
        <p:txBody>
          <a:bodyPr/>
          <a:lstStyle/>
          <a:p>
            <a:fld id="{F64B9E7B-A036-4D63-8CD4-193E6215C72E}" type="datetimeFigureOut">
              <a:rPr lang="en-US" smtClean="0"/>
              <a:t>4/2/2025</a:t>
            </a:fld>
            <a:endParaRPr lang="en-US"/>
          </a:p>
        </p:txBody>
      </p:sp>
      <p:sp>
        <p:nvSpPr>
          <p:cNvPr id="6" name="Footer Placeholder 5">
            <a:extLst>
              <a:ext uri="{FF2B5EF4-FFF2-40B4-BE49-F238E27FC236}">
                <a16:creationId xmlns:a16="http://schemas.microsoft.com/office/drawing/2014/main" id="{62C2F851-6FDD-0FEA-5B44-836A66501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617E4-9E19-FC95-4834-26B6C9CED356}"/>
              </a:ext>
            </a:extLst>
          </p:cNvPr>
          <p:cNvSpPr>
            <a:spLocks noGrp="1"/>
          </p:cNvSpPr>
          <p:nvPr>
            <p:ph type="sldNum" sz="quarter" idx="12"/>
          </p:nvPr>
        </p:nvSpPr>
        <p:spPr/>
        <p:txBody>
          <a:bodyPr/>
          <a:lstStyle/>
          <a:p>
            <a:fld id="{4EF1C182-FE5B-4311-AD00-09BF662A585A}" type="slidenum">
              <a:rPr lang="en-US" smtClean="0"/>
              <a:t>‹#›</a:t>
            </a:fld>
            <a:endParaRPr lang="en-US"/>
          </a:p>
        </p:txBody>
      </p:sp>
    </p:spTree>
    <p:extLst>
      <p:ext uri="{BB962C8B-B14F-4D97-AF65-F5344CB8AC3E}">
        <p14:creationId xmlns:p14="http://schemas.microsoft.com/office/powerpoint/2010/main" val="1012463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CE08-9F0C-1387-BB24-859CC7717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031B38-5A03-773A-DB9C-B0C8D6CEB4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5821F4-382A-AB44-47F2-C79A2AAE9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5A2ACB-34E5-2DED-15B9-4E8F8DD13F61}"/>
              </a:ext>
            </a:extLst>
          </p:cNvPr>
          <p:cNvSpPr>
            <a:spLocks noGrp="1"/>
          </p:cNvSpPr>
          <p:nvPr>
            <p:ph type="dt" sz="half" idx="10"/>
          </p:nvPr>
        </p:nvSpPr>
        <p:spPr/>
        <p:txBody>
          <a:bodyPr/>
          <a:lstStyle/>
          <a:p>
            <a:fld id="{F64B9E7B-A036-4D63-8CD4-193E6215C72E}" type="datetimeFigureOut">
              <a:rPr lang="en-US" smtClean="0"/>
              <a:t>4/2/2025</a:t>
            </a:fld>
            <a:endParaRPr lang="en-US"/>
          </a:p>
        </p:txBody>
      </p:sp>
      <p:sp>
        <p:nvSpPr>
          <p:cNvPr id="6" name="Footer Placeholder 5">
            <a:extLst>
              <a:ext uri="{FF2B5EF4-FFF2-40B4-BE49-F238E27FC236}">
                <a16:creationId xmlns:a16="http://schemas.microsoft.com/office/drawing/2014/main" id="{2287F134-B716-AF09-AEB2-0494D0ACCA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97C5C-9BE8-71BF-FFD1-FFE1C2FA77E0}"/>
              </a:ext>
            </a:extLst>
          </p:cNvPr>
          <p:cNvSpPr>
            <a:spLocks noGrp="1"/>
          </p:cNvSpPr>
          <p:nvPr>
            <p:ph type="sldNum" sz="quarter" idx="12"/>
          </p:nvPr>
        </p:nvSpPr>
        <p:spPr/>
        <p:txBody>
          <a:bodyPr/>
          <a:lstStyle/>
          <a:p>
            <a:fld id="{4EF1C182-FE5B-4311-AD00-09BF662A585A}" type="slidenum">
              <a:rPr lang="en-US" smtClean="0"/>
              <a:t>‹#›</a:t>
            </a:fld>
            <a:endParaRPr lang="en-US"/>
          </a:p>
        </p:txBody>
      </p:sp>
    </p:spTree>
    <p:extLst>
      <p:ext uri="{BB962C8B-B14F-4D97-AF65-F5344CB8AC3E}">
        <p14:creationId xmlns:p14="http://schemas.microsoft.com/office/powerpoint/2010/main" val="3778913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57470A-025B-3F97-D7BA-776B28AF79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1626F0-A4C5-A144-A488-1B43F0855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0DD4C-04A5-EEA2-ECFC-49FCC6BF8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4B9E7B-A036-4D63-8CD4-193E6215C72E}" type="datetimeFigureOut">
              <a:rPr lang="en-US" smtClean="0"/>
              <a:t>4/2/2025</a:t>
            </a:fld>
            <a:endParaRPr lang="en-US"/>
          </a:p>
        </p:txBody>
      </p:sp>
      <p:sp>
        <p:nvSpPr>
          <p:cNvPr id="5" name="Footer Placeholder 4">
            <a:extLst>
              <a:ext uri="{FF2B5EF4-FFF2-40B4-BE49-F238E27FC236}">
                <a16:creationId xmlns:a16="http://schemas.microsoft.com/office/drawing/2014/main" id="{88CDB08F-DE64-B376-06EE-AB1CD2B24B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451384-B8AC-5D12-BD9C-3B68459816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F1C182-FE5B-4311-AD00-09BF662A585A}" type="slidenum">
              <a:rPr lang="en-US" smtClean="0"/>
              <a:t>‹#›</a:t>
            </a:fld>
            <a:endParaRPr lang="en-US"/>
          </a:p>
        </p:txBody>
      </p:sp>
    </p:spTree>
    <p:extLst>
      <p:ext uri="{BB962C8B-B14F-4D97-AF65-F5344CB8AC3E}">
        <p14:creationId xmlns:p14="http://schemas.microsoft.com/office/powerpoint/2010/main" val="3717873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sv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old&#10;&#10;Description automatically generated">
            <a:extLst>
              <a:ext uri="{FF2B5EF4-FFF2-40B4-BE49-F238E27FC236}">
                <a16:creationId xmlns:a16="http://schemas.microsoft.com/office/drawing/2014/main" id="{55D3F037-F14E-D2CB-C9D4-F5AABB65C82B}"/>
              </a:ext>
            </a:extLst>
          </p:cNvPr>
          <p:cNvPicPr>
            <a:picLocks noChangeAspect="1"/>
          </p:cNvPicPr>
          <p:nvPr/>
        </p:nvPicPr>
        <p:blipFill>
          <a:blip r:embed="rId2">
            <a:extLst>
              <a:ext uri="{28A0092B-C50C-407E-A947-70E740481C1C}">
                <a14:useLocalDpi xmlns:a14="http://schemas.microsoft.com/office/drawing/2010/main" val="0"/>
              </a:ext>
            </a:extLst>
          </a:blip>
          <a:srcRect l="10382" t="11926" r="153" b="110"/>
          <a:stretch/>
        </p:blipFill>
        <p:spPr>
          <a:xfrm>
            <a:off x="647699" y="1603208"/>
            <a:ext cx="5570621" cy="4474744"/>
          </a:xfrm>
          <a:prstGeom prst="rect">
            <a:avLst/>
          </a:prstGeom>
        </p:spPr>
      </p:pic>
      <p:pic>
        <p:nvPicPr>
          <p:cNvPr id="5" name="Graphic 4">
            <a:extLst>
              <a:ext uri="{FF2B5EF4-FFF2-40B4-BE49-F238E27FC236}">
                <a16:creationId xmlns:a16="http://schemas.microsoft.com/office/drawing/2014/main" id="{2FF68798-B49D-2B74-0F99-B836CB10196F}"/>
              </a:ext>
            </a:extLst>
          </p:cNvPr>
          <p:cNvPicPr>
            <a:picLocks noChangeAspect="1"/>
          </p:cNvPicPr>
          <p:nvPr/>
        </p:nvPicPr>
        <p:blipFill>
          <a:blip r:embed="rId3">
            <a:extLst>
              <a:ext uri="{96DAC541-7B7A-43D3-8B79-37D633B846F1}">
                <asvg:svgBlip xmlns:asvg="http://schemas.microsoft.com/office/drawing/2016/SVG/main" r:embed="rId4"/>
              </a:ext>
            </a:extLst>
          </a:blip>
          <a:srcRect b="25921"/>
          <a:stretch/>
        </p:blipFill>
        <p:spPr>
          <a:xfrm>
            <a:off x="6448364" y="2528777"/>
            <a:ext cx="5291667" cy="2642078"/>
          </a:xfrm>
          <a:prstGeom prst="rect">
            <a:avLst/>
          </a:prstGeom>
        </p:spPr>
      </p:pic>
    </p:spTree>
    <p:extLst>
      <p:ext uri="{BB962C8B-B14F-4D97-AF65-F5344CB8AC3E}">
        <p14:creationId xmlns:p14="http://schemas.microsoft.com/office/powerpoint/2010/main" val="322371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4786877" cy="1518315"/>
          </a:xfrm>
        </p:spPr>
        <p:txBody>
          <a:bodyPr>
            <a:normAutofit/>
          </a:bodyPr>
          <a:lstStyle/>
          <a:p>
            <a:r>
              <a:rPr lang="en-US" sz="4000" dirty="0"/>
              <a:t>Shift </a:t>
            </a:r>
            <a:r>
              <a:rPr lang="en-US" sz="4000" b="1" u="sng" dirty="0"/>
              <a:t>Mindsets</a:t>
            </a:r>
            <a:r>
              <a:rPr lang="en-US" sz="4000" dirty="0"/>
              <a:t> for Better Outcomes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12297" y="3803050"/>
            <a:ext cx="4786877" cy="763899"/>
          </a:xfrm>
        </p:spPr>
        <p:txBody>
          <a:bodyPr vert="horz" lIns="91440" tIns="91440" rIns="91440" bIns="0" rtlCol="0" anchor="t">
            <a:noAutofit/>
          </a:bodyPr>
          <a:lstStyle/>
          <a:p>
            <a:r>
              <a:rPr lang="en-US" sz="4000" b="1" dirty="0">
                <a:solidFill>
                  <a:srgbClr val="FFC000"/>
                </a:solidFill>
              </a:rPr>
              <a:t>A mindset shift can help to see beyond short-term challenges.</a:t>
            </a:r>
          </a:p>
        </p:txBody>
      </p:sp>
      <p:pic>
        <p:nvPicPr>
          <p:cNvPr id="11" name="Picture Placeholder 10" descr="A person with his hand on his chin">
            <a:extLst>
              <a:ext uri="{FF2B5EF4-FFF2-40B4-BE49-F238E27FC236}">
                <a16:creationId xmlns:a16="http://schemas.microsoft.com/office/drawing/2014/main" id="{8FB04EF3-CC57-2C94-49E0-6F49EAA52171}"/>
              </a:ext>
            </a:extLst>
          </p:cNvPr>
          <p:cNvPicPr>
            <a:picLocks noGrp="1" noChangeAspect="1"/>
          </p:cNvPicPr>
          <p:nvPr>
            <p:ph type="pic" sz="quarter" idx="11"/>
          </p:nvPr>
        </p:nvPicPr>
        <p:blipFill>
          <a:blip r:embed="rId3"/>
          <a:srcRect l="172" r="172"/>
          <a:stretch/>
        </p:blipFill>
        <p:spPr>
          <a:xfrm>
            <a:off x="0" y="-2235"/>
            <a:ext cx="5840730" cy="6862275"/>
          </a:xfrm>
        </p:spPr>
      </p:pic>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sp>
        <p:nvSpPr>
          <p:cNvPr id="2" name="Rectangle 1" descr="Telescope">
            <a:extLst>
              <a:ext uri="{FF2B5EF4-FFF2-40B4-BE49-F238E27FC236}">
                <a16:creationId xmlns:a16="http://schemas.microsoft.com/office/drawing/2014/main" id="{9B02658F-031C-01AC-FB77-6CE0CEA2592A}"/>
              </a:ext>
            </a:extLst>
          </p:cNvPr>
          <p:cNvSpPr/>
          <p:nvPr/>
        </p:nvSpPr>
        <p:spPr>
          <a:xfrm>
            <a:off x="7675184" y="2233969"/>
            <a:ext cx="1512000" cy="1512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US" dirty="0">
              <a:solidFill>
                <a:schemeClr val="tx2">
                  <a:lumMod val="10000"/>
                  <a:lumOff val="90000"/>
                </a:schemeClr>
              </a:solidFill>
            </a:endParaRPr>
          </a:p>
        </p:txBody>
      </p:sp>
    </p:spTree>
    <p:extLst>
      <p:ext uri="{BB962C8B-B14F-4D97-AF65-F5344CB8AC3E}">
        <p14:creationId xmlns:p14="http://schemas.microsoft.com/office/powerpoint/2010/main" val="463479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816A2-BC4A-F86D-82D0-1AA59325F19E}"/>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a:solidFill>
                  <a:srgbClr val="FFFFFF"/>
                </a:solidFill>
                <a:latin typeface="+mj-lt"/>
                <a:ea typeface="+mj-ea"/>
                <a:cs typeface="+mj-cs"/>
              </a:rPr>
              <a:t>A mindset shift could help you…</a:t>
            </a:r>
          </a:p>
        </p:txBody>
      </p:sp>
      <p:graphicFrame>
        <p:nvGraphicFramePr>
          <p:cNvPr id="6" name="TextBox 3">
            <a:extLst>
              <a:ext uri="{FF2B5EF4-FFF2-40B4-BE49-F238E27FC236}">
                <a16:creationId xmlns:a16="http://schemas.microsoft.com/office/drawing/2014/main" id="{1759D89C-45F0-5EFD-0259-3E83BDE1DF25}"/>
              </a:ext>
            </a:extLst>
          </p:cNvPr>
          <p:cNvGraphicFramePr/>
          <p:nvPr>
            <p:extLst>
              <p:ext uri="{D42A27DB-BD31-4B8C-83A1-F6EECF244321}">
                <p14:modId xmlns:p14="http://schemas.microsoft.com/office/powerpoint/2010/main" val="65190952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938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E8A378-8643-2A2F-9C5F-F9B55E5FA791}"/>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38C4D0-3960-D632-7C42-FADD40A87303}"/>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dirty="0">
                <a:solidFill>
                  <a:srgbClr val="FFFFFF"/>
                </a:solidFill>
                <a:latin typeface="+mj-lt"/>
                <a:ea typeface="+mj-ea"/>
                <a:cs typeface="+mj-cs"/>
              </a:rPr>
              <a:t>A mindset shift could help you…</a:t>
            </a:r>
          </a:p>
        </p:txBody>
      </p:sp>
      <p:graphicFrame>
        <p:nvGraphicFramePr>
          <p:cNvPr id="6" name="TextBox 3">
            <a:extLst>
              <a:ext uri="{FF2B5EF4-FFF2-40B4-BE49-F238E27FC236}">
                <a16:creationId xmlns:a16="http://schemas.microsoft.com/office/drawing/2014/main" id="{BB70FF67-FA40-A9C8-111D-98502C59C091}"/>
              </a:ext>
            </a:extLst>
          </p:cNvPr>
          <p:cNvGraphicFramePr/>
          <p:nvPr>
            <p:extLst>
              <p:ext uri="{D42A27DB-BD31-4B8C-83A1-F6EECF244321}">
                <p14:modId xmlns:p14="http://schemas.microsoft.com/office/powerpoint/2010/main" val="87648567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8272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45BE27-6ADC-5734-2969-134A18BC1005}"/>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41F2E97C-6D59-1A07-1127-A2996D64D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E2301EE-58FA-30EA-1B72-3C5805A39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FE43119-5A7E-6D6E-58B2-D9C8C57FA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119E621-7FAE-09EB-D092-BA841FED50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7BC413-DEBB-C3A0-39EB-B1FCA488B228}"/>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dirty="0">
                <a:solidFill>
                  <a:srgbClr val="FFFFFF"/>
                </a:solidFill>
                <a:latin typeface="+mj-lt"/>
                <a:ea typeface="+mj-ea"/>
                <a:cs typeface="+mj-cs"/>
              </a:rPr>
              <a:t>A mindset shift could help you…</a:t>
            </a:r>
          </a:p>
        </p:txBody>
      </p:sp>
      <p:graphicFrame>
        <p:nvGraphicFramePr>
          <p:cNvPr id="6" name="TextBox 3">
            <a:extLst>
              <a:ext uri="{FF2B5EF4-FFF2-40B4-BE49-F238E27FC236}">
                <a16:creationId xmlns:a16="http://schemas.microsoft.com/office/drawing/2014/main" id="{4E5883F1-36DF-A438-BDB6-10E8D5B69036}"/>
              </a:ext>
            </a:extLst>
          </p:cNvPr>
          <p:cNvGraphicFramePr/>
          <p:nvPr>
            <p:extLst>
              <p:ext uri="{D42A27DB-BD31-4B8C-83A1-F6EECF244321}">
                <p14:modId xmlns:p14="http://schemas.microsoft.com/office/powerpoint/2010/main" val="246831180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9969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C92E10BC-24CF-FA22-F0EC-E5731180F939}"/>
              </a:ext>
            </a:extLst>
          </p:cNvPr>
          <p:cNvSpPr>
            <a:spLocks noGrp="1"/>
          </p:cNvSpPr>
          <p:nvPr>
            <p:ph type="ftr" sz="quarter" idx="3"/>
          </p:nvPr>
        </p:nvSpPr>
        <p:spPr>
          <a:xfrm>
            <a:off x="824241" y="6290774"/>
            <a:ext cx="6637071" cy="365125"/>
          </a:xfrm>
        </p:spPr>
        <p:txBody>
          <a:bodyPr/>
          <a:lstStyle/>
          <a:p>
            <a:r>
              <a:rPr lang="en-US" sz="800"/>
              <a:t>POWER OF PERSPECTIVES</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14</a:t>
            </a:fld>
            <a:endParaRPr lang="en-US"/>
          </a:p>
        </p:txBody>
      </p:sp>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85116" y="320040"/>
            <a:ext cx="6945149" cy="1017147"/>
          </a:xfrm>
        </p:spPr>
        <p:txBody>
          <a:bodyPr>
            <a:noAutofit/>
          </a:bodyPr>
          <a:lstStyle/>
          <a:p>
            <a:r>
              <a:rPr lang="en-US" sz="3500">
                <a:solidFill>
                  <a:schemeClr val="accent1"/>
                </a:solidFill>
              </a:rPr>
              <a:t>Enhance Compliance </a:t>
            </a:r>
            <a:r>
              <a:rPr lang="en-US" sz="3500" b="1" u="sng">
                <a:solidFill>
                  <a:schemeClr val="accent1"/>
                </a:solidFill>
              </a:rPr>
              <a:t>Strategies</a:t>
            </a:r>
            <a:endParaRPr lang="en-US" sz="3500">
              <a:solidFill>
                <a:schemeClr val="accent1"/>
              </a:solidFill>
            </a:endParaRPr>
          </a:p>
          <a:p>
            <a:endParaRPr lang="en-US" sz="3500"/>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57860" y="1054714"/>
            <a:ext cx="788639" cy="533400"/>
          </a:xfrm>
        </p:spPr>
        <p:txBody>
          <a:bodyPr/>
          <a:lstStyle/>
          <a:p>
            <a:r>
              <a:rPr lang="en-US"/>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09761" y="1189018"/>
            <a:ext cx="5885179" cy="533400"/>
          </a:xfrm>
        </p:spPr>
        <p:txBody>
          <a:bodyPr/>
          <a:lstStyle/>
          <a:p>
            <a:r>
              <a:rPr lang="en-US">
                <a:solidFill>
                  <a:schemeClr val="tx1"/>
                </a:solidFill>
              </a:rPr>
              <a:t>Engage</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1716889"/>
            <a:ext cx="788639" cy="533400"/>
          </a:xfrm>
        </p:spPr>
        <p:txBody>
          <a:bodyPr/>
          <a:lstStyle/>
          <a:p>
            <a:r>
              <a:rPr lang="en-US"/>
              <a:t>o2.</a:t>
            </a:r>
          </a:p>
        </p:txBody>
      </p:sp>
      <p:sp>
        <p:nvSpPr>
          <p:cNvPr id="7" name="Text Placeholder 6">
            <a:extLst>
              <a:ext uri="{FF2B5EF4-FFF2-40B4-BE49-F238E27FC236}">
                <a16:creationId xmlns:a16="http://schemas.microsoft.com/office/drawing/2014/main" id="{BDA9475A-A652-4BB2-F82D-18D978C3972A}"/>
              </a:ext>
            </a:extLst>
          </p:cNvPr>
          <p:cNvSpPr>
            <a:spLocks noGrp="1"/>
          </p:cNvSpPr>
          <p:nvPr>
            <p:ph type="body" sz="quarter" idx="17"/>
          </p:nvPr>
        </p:nvSpPr>
        <p:spPr>
          <a:xfrm>
            <a:off x="1643379" y="1806535"/>
            <a:ext cx="5885179" cy="533400"/>
          </a:xfrm>
        </p:spPr>
        <p:txBody>
          <a:bodyPr>
            <a:normAutofit/>
          </a:bodyPr>
          <a:lstStyle/>
          <a:p>
            <a:r>
              <a:rPr lang="en-US" sz="2800">
                <a:solidFill>
                  <a:schemeClr val="tx1"/>
                </a:solidFill>
              </a:rPr>
              <a:t>Train</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2345762"/>
            <a:ext cx="788639" cy="533400"/>
          </a:xfrm>
        </p:spPr>
        <p:txBody>
          <a:bodyPr/>
          <a:lstStyle/>
          <a:p>
            <a:r>
              <a:rPr lang="en-US"/>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576144" y="2359672"/>
            <a:ext cx="5885179" cy="533400"/>
          </a:xfrm>
        </p:spPr>
        <p:txBody>
          <a:bodyPr>
            <a:normAutofit/>
          </a:bodyPr>
          <a:lstStyle/>
          <a:p>
            <a:r>
              <a:rPr lang="en-US" sz="2800">
                <a:solidFill>
                  <a:schemeClr val="tx1"/>
                </a:solidFill>
              </a:rPr>
              <a:t>Audit</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790624" y="2896195"/>
            <a:ext cx="788639" cy="533400"/>
          </a:xfrm>
        </p:spPr>
        <p:txBody>
          <a:bodyPr/>
          <a:lstStyle/>
          <a:p>
            <a:r>
              <a:rPr lang="en-US"/>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576144" y="2988228"/>
            <a:ext cx="5885179" cy="533400"/>
          </a:xfrm>
        </p:spPr>
        <p:txBody>
          <a:bodyPr/>
          <a:lstStyle/>
          <a:p>
            <a:r>
              <a:rPr lang="en-US">
                <a:solidFill>
                  <a:schemeClr val="tx1"/>
                </a:solidFill>
              </a:rPr>
              <a:t>Document</a:t>
            </a:r>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790624" y="3513862"/>
            <a:ext cx="788639" cy="533400"/>
          </a:xfrm>
        </p:spPr>
        <p:txBody>
          <a:bodyPr/>
          <a:lstStyle/>
          <a:p>
            <a:r>
              <a:rPr lang="en-US"/>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520114" y="3597394"/>
            <a:ext cx="5885179" cy="533400"/>
          </a:xfrm>
        </p:spPr>
        <p:txBody>
          <a:bodyPr/>
          <a:lstStyle/>
          <a:p>
            <a:r>
              <a:rPr lang="en-US">
                <a:solidFill>
                  <a:schemeClr val="tx1"/>
                </a:solidFill>
              </a:rPr>
              <a:t>Communicate</a:t>
            </a:r>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
        <p:nvSpPr>
          <p:cNvPr id="16" name="Picture Placeholder 15">
            <a:extLst>
              <a:ext uri="{FF2B5EF4-FFF2-40B4-BE49-F238E27FC236}">
                <a16:creationId xmlns:a16="http://schemas.microsoft.com/office/drawing/2014/main" id="{D6E66EC6-AF30-234D-D390-4A78FCCE1F07}"/>
              </a:ext>
            </a:extLst>
          </p:cNvPr>
          <p:cNvSpPr>
            <a:spLocks noGrp="1"/>
          </p:cNvSpPr>
          <p:nvPr>
            <p:ph type="pic" sz="quarter" idx="11"/>
          </p:nvPr>
        </p:nvSpPr>
        <p:spPr/>
        <p:txBody>
          <a:bodyPr/>
          <a:lstStyle/>
          <a:p>
            <a:endParaRPr lang="en-US"/>
          </a:p>
        </p:txBody>
      </p:sp>
      <p:pic>
        <p:nvPicPr>
          <p:cNvPr id="22" name="Picture Placeholder 18" descr="A person working at a desk">
            <a:extLst>
              <a:ext uri="{FF2B5EF4-FFF2-40B4-BE49-F238E27FC236}">
                <a16:creationId xmlns:a16="http://schemas.microsoft.com/office/drawing/2014/main" id="{0EFEA05A-0E4B-F4D7-3444-163CFECB21D3}"/>
              </a:ext>
            </a:extLst>
          </p:cNvPr>
          <p:cNvPicPr>
            <a:picLocks noChangeAspect="1"/>
          </p:cNvPicPr>
          <p:nvPr/>
        </p:nvPicPr>
        <p:blipFill>
          <a:blip r:embed="rId5"/>
          <a:srcRect l="3565" r="3565"/>
          <a:stretch/>
        </p:blipFill>
        <p:spPr>
          <a:xfrm flipH="1">
            <a:off x="6911279"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pic>
      <p:sp>
        <p:nvSpPr>
          <p:cNvPr id="23" name="TextBox 22">
            <a:extLst>
              <a:ext uri="{FF2B5EF4-FFF2-40B4-BE49-F238E27FC236}">
                <a16:creationId xmlns:a16="http://schemas.microsoft.com/office/drawing/2014/main" id="{62DBCE3B-60DB-8D41-B791-DAA465194E3F}"/>
              </a:ext>
            </a:extLst>
          </p:cNvPr>
          <p:cNvSpPr txBox="1"/>
          <p:nvPr/>
        </p:nvSpPr>
        <p:spPr>
          <a:xfrm>
            <a:off x="791138" y="3962401"/>
            <a:ext cx="793375" cy="5437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aseline="-25000">
                <a:solidFill>
                  <a:srgbClr val="0E2841"/>
                </a:solidFill>
              </a:rPr>
              <a:t>o6.</a:t>
            </a:r>
          </a:p>
        </p:txBody>
      </p:sp>
      <p:sp>
        <p:nvSpPr>
          <p:cNvPr id="24" name="TextBox 23">
            <a:extLst>
              <a:ext uri="{FF2B5EF4-FFF2-40B4-BE49-F238E27FC236}">
                <a16:creationId xmlns:a16="http://schemas.microsoft.com/office/drawing/2014/main" id="{D2DEC678-2D70-598B-9CF4-24BD8EE1C7BC}"/>
              </a:ext>
            </a:extLst>
          </p:cNvPr>
          <p:cNvSpPr txBox="1"/>
          <p:nvPr/>
        </p:nvSpPr>
        <p:spPr>
          <a:xfrm>
            <a:off x="824753" y="4623547"/>
            <a:ext cx="7037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aseline="-25000">
                <a:solidFill>
                  <a:srgbClr val="0E2841"/>
                </a:solidFill>
              </a:rPr>
              <a:t>o7.</a:t>
            </a:r>
            <a:endParaRPr lang="en-US" sz="4400"/>
          </a:p>
        </p:txBody>
      </p:sp>
      <p:sp>
        <p:nvSpPr>
          <p:cNvPr id="25" name="TextBox 24">
            <a:extLst>
              <a:ext uri="{FF2B5EF4-FFF2-40B4-BE49-F238E27FC236}">
                <a16:creationId xmlns:a16="http://schemas.microsoft.com/office/drawing/2014/main" id="{CFD9A854-33E9-191D-1488-0B3D2F6E22EE}"/>
              </a:ext>
            </a:extLst>
          </p:cNvPr>
          <p:cNvSpPr txBox="1"/>
          <p:nvPr/>
        </p:nvSpPr>
        <p:spPr>
          <a:xfrm>
            <a:off x="816383" y="5145987"/>
            <a:ext cx="70373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aseline="-25000" dirty="0">
                <a:solidFill>
                  <a:srgbClr val="0E2841"/>
                </a:solidFill>
              </a:rPr>
              <a:t>o8.</a:t>
            </a:r>
            <a:endParaRPr lang="en-US" sz="4400" dirty="0"/>
          </a:p>
        </p:txBody>
      </p:sp>
      <p:sp>
        <p:nvSpPr>
          <p:cNvPr id="26" name="TextBox 25">
            <a:extLst>
              <a:ext uri="{FF2B5EF4-FFF2-40B4-BE49-F238E27FC236}">
                <a16:creationId xmlns:a16="http://schemas.microsoft.com/office/drawing/2014/main" id="{1A686D25-A148-76AA-2A57-89A9C1D81BB2}"/>
              </a:ext>
            </a:extLst>
          </p:cNvPr>
          <p:cNvSpPr txBox="1"/>
          <p:nvPr/>
        </p:nvSpPr>
        <p:spPr>
          <a:xfrm>
            <a:off x="1523999" y="4235824"/>
            <a:ext cx="40901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t>Monitor</a:t>
            </a:r>
          </a:p>
        </p:txBody>
      </p:sp>
      <p:sp>
        <p:nvSpPr>
          <p:cNvPr id="27" name="TextBox 26">
            <a:extLst>
              <a:ext uri="{FF2B5EF4-FFF2-40B4-BE49-F238E27FC236}">
                <a16:creationId xmlns:a16="http://schemas.microsoft.com/office/drawing/2014/main" id="{C065B39D-BF40-64CD-F7A1-2B25CFFA1967}"/>
              </a:ext>
            </a:extLst>
          </p:cNvPr>
          <p:cNvSpPr txBox="1"/>
          <p:nvPr/>
        </p:nvSpPr>
        <p:spPr>
          <a:xfrm>
            <a:off x="1523999" y="4863352"/>
            <a:ext cx="33169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t>Collaborate</a:t>
            </a:r>
          </a:p>
        </p:txBody>
      </p:sp>
      <p:sp>
        <p:nvSpPr>
          <p:cNvPr id="28" name="TextBox 27">
            <a:extLst>
              <a:ext uri="{FF2B5EF4-FFF2-40B4-BE49-F238E27FC236}">
                <a16:creationId xmlns:a16="http://schemas.microsoft.com/office/drawing/2014/main" id="{482FD583-73B7-10F8-E596-73EB46FB99D1}"/>
              </a:ext>
            </a:extLst>
          </p:cNvPr>
          <p:cNvSpPr txBox="1"/>
          <p:nvPr/>
        </p:nvSpPr>
        <p:spPr>
          <a:xfrm>
            <a:off x="1580028" y="5490882"/>
            <a:ext cx="35074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t>Adapt</a:t>
            </a:r>
          </a:p>
        </p:txBody>
      </p:sp>
    </p:spTree>
    <p:extLst>
      <p:ext uri="{BB962C8B-B14F-4D97-AF65-F5344CB8AC3E}">
        <p14:creationId xmlns:p14="http://schemas.microsoft.com/office/powerpoint/2010/main" val="252305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nge is Continuous. Adapting Shouldn't Hurt. | CVP">
            <a:extLst>
              <a:ext uri="{FF2B5EF4-FFF2-40B4-BE49-F238E27FC236}">
                <a16:creationId xmlns:a16="http://schemas.microsoft.com/office/drawing/2014/main" id="{1EF4FB40-6E62-6902-0D14-DD3994C5DB7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4381" r="14381"/>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440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title="Decorative"/>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l="53" r="53"/>
          <a:stretch/>
        </p:blipFill>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200" y="965005"/>
            <a:ext cx="3376970" cy="1919474"/>
          </a:xfrm>
        </p:spPr>
        <p:txBody>
          <a:bodyPr>
            <a:normAutofit/>
          </a:bodyPr>
          <a:lstStyle/>
          <a:p>
            <a:r>
              <a:rPr lang="en-US" b="1" u="sng"/>
              <a:t>Collaboration</a:t>
            </a:r>
            <a:r>
              <a:rPr lang="en-US"/>
              <a:t> is key on all levels </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228655" y="311403"/>
            <a:ext cx="6480309" cy="1923853"/>
          </a:xfrm>
        </p:spPr>
        <p:txBody>
          <a:bodyPr vert="horz" lIns="0" tIns="0" rIns="91440" bIns="45720" rtlCol="0" anchor="t">
            <a:noAutofit/>
          </a:bodyPr>
          <a:lstStyle/>
          <a:p>
            <a:pPr marL="285750" indent="-285750">
              <a:buChar char="•"/>
            </a:pPr>
            <a:r>
              <a:rPr lang="en-US" sz="2000" b="1" dirty="0"/>
              <a:t>Effective communication with applicants and tenants, initially and continually.</a:t>
            </a:r>
          </a:p>
          <a:p>
            <a:pPr marL="285750" indent="-285750">
              <a:buChar char="•"/>
            </a:pPr>
            <a:r>
              <a:rPr lang="en-US" sz="2000" b="1" dirty="0"/>
              <a:t>Maintaining  communication with your compliance department regarding any issues.</a:t>
            </a:r>
          </a:p>
          <a:p>
            <a:pPr marL="285750" indent="-285750">
              <a:buChar char="•"/>
            </a:pPr>
            <a:r>
              <a:rPr lang="en-US" sz="2000" b="1" dirty="0"/>
              <a:t>Compliance effectively communicating what's needed to correct any noncompliance noted.</a:t>
            </a:r>
          </a:p>
          <a:p>
            <a:pPr marL="285750" indent="-285750">
              <a:buChar char="•"/>
            </a:pPr>
            <a:r>
              <a:rPr lang="en-US" sz="2000" b="1" dirty="0"/>
              <a:t>Clear, direct communication is necessary on all levels of staff, to and from MHC. </a:t>
            </a:r>
          </a:p>
        </p:txBody>
      </p:sp>
      <p:sp>
        <p:nvSpPr>
          <p:cNvPr id="3" name="Text Placeholder 2">
            <a:extLst>
              <a:ext uri="{FF2B5EF4-FFF2-40B4-BE49-F238E27FC236}">
                <a16:creationId xmlns:a16="http://schemas.microsoft.com/office/drawing/2014/main" id="{96D88C8C-4694-E3FC-47A1-E2200555651A}"/>
              </a:ext>
            </a:extLst>
          </p:cNvPr>
          <p:cNvSpPr>
            <a:spLocks noGrp="1"/>
          </p:cNvSpPr>
          <p:nvPr>
            <p:ph type="body" sz="quarter" idx="16"/>
          </p:nvPr>
        </p:nvSpPr>
        <p:spPr>
          <a:xfrm>
            <a:off x="838200" y="3737092"/>
            <a:ext cx="3085618" cy="2798177"/>
          </a:xfrm>
        </p:spPr>
        <p:txBody>
          <a:bodyPr vert="horz" lIns="0" tIns="0" rIns="91440" bIns="45720" rtlCol="0" anchor="t">
            <a:normAutofit/>
          </a:bodyPr>
          <a:lstStyle/>
          <a:p>
            <a:r>
              <a:rPr lang="en-US"/>
              <a:t>An environment where diverse perspectives are provided leads to solutions in LIHTC compliance. </a:t>
            </a:r>
          </a:p>
          <a:p>
            <a:r>
              <a:rPr lang="en-US"/>
              <a:t>Collaborate with colleagues to share solutions for addressing compliance challenges.</a:t>
            </a:r>
          </a:p>
        </p:txBody>
      </p:sp>
    </p:spTree>
    <p:extLst>
      <p:ext uri="{BB962C8B-B14F-4D97-AF65-F5344CB8AC3E}">
        <p14:creationId xmlns:p14="http://schemas.microsoft.com/office/powerpoint/2010/main" val="268795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E03BC577-8E17-B69D-45B2-395E2E82414E}"/>
              </a:ext>
            </a:extLst>
          </p:cNvPr>
          <p:cNvPicPr>
            <a:picLocks noGrp="1" noChangeAspect="1"/>
          </p:cNvPicPr>
          <p:nvPr>
            <p:ph type="pic" sz="quarter" idx="11"/>
          </p:nvPr>
        </p:nvPicPr>
        <p:blipFill>
          <a:blip r:embed="rId3"/>
          <a:srcRect l="8333" r="8333"/>
          <a:stretch/>
        </p:blipFill>
        <p:spPr/>
      </p:pic>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a:t>Drive Continuous </a:t>
            </a:r>
            <a:r>
              <a:rPr lang="en-US" b="1" u="sng"/>
              <a:t>Improvement</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p:txBody>
          <a:bodyPr/>
          <a:lstStyle/>
          <a:p>
            <a:r>
              <a:rPr lang="en-US"/>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p:txBody>
          <a:bodyPr/>
          <a:lstStyle/>
          <a:p>
            <a:r>
              <a:rPr lang="en-US">
                <a:solidFill>
                  <a:schemeClr val="tx1"/>
                </a:solidFill>
              </a:rPr>
              <a:t>Conduct regular self-audits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p:txBody>
          <a:bodyPr/>
          <a:lstStyle/>
          <a:p>
            <a:r>
              <a:rPr lang="en-US"/>
              <a:t>o2.</a:t>
            </a:r>
          </a:p>
        </p:txBody>
      </p:sp>
      <p:sp>
        <p:nvSpPr>
          <p:cNvPr id="7" name="Text Placeholder 6">
            <a:extLst>
              <a:ext uri="{FF2B5EF4-FFF2-40B4-BE49-F238E27FC236}">
                <a16:creationId xmlns:a16="http://schemas.microsoft.com/office/drawing/2014/main" id="{BDA9475A-A652-4BB2-F82D-18D978C3972A}"/>
              </a:ext>
            </a:extLst>
          </p:cNvPr>
          <p:cNvSpPr>
            <a:spLocks noGrp="1"/>
          </p:cNvSpPr>
          <p:nvPr>
            <p:ph type="body" sz="quarter" idx="17"/>
          </p:nvPr>
        </p:nvSpPr>
        <p:spPr/>
        <p:txBody>
          <a:bodyPr>
            <a:normAutofit/>
          </a:bodyPr>
          <a:lstStyle/>
          <a:p>
            <a:r>
              <a:rPr lang="en-US" sz="2800"/>
              <a:t>Invest in Training &amp; Development</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p:txBody>
          <a:bodyPr/>
          <a:lstStyle/>
          <a:p>
            <a:r>
              <a:rPr lang="en-US"/>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8" y="3155289"/>
            <a:ext cx="5885179" cy="847164"/>
          </a:xfrm>
        </p:spPr>
        <p:txBody>
          <a:bodyPr>
            <a:normAutofit/>
          </a:bodyPr>
          <a:lstStyle/>
          <a:p>
            <a:r>
              <a:rPr lang="en-US">
                <a:solidFill>
                  <a:schemeClr val="tx1"/>
                </a:solidFill>
              </a:rPr>
              <a:t>Celebrate and Learn from Successes and failures</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01830" y="3994371"/>
            <a:ext cx="788639" cy="533400"/>
          </a:xfrm>
        </p:spPr>
        <p:txBody>
          <a:bodyPr/>
          <a:lstStyle/>
          <a:p>
            <a:r>
              <a:rPr lang="en-US"/>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4086404"/>
            <a:ext cx="5885179" cy="533400"/>
          </a:xfrm>
        </p:spPr>
        <p:txBody>
          <a:bodyPr/>
          <a:lstStyle/>
          <a:p>
            <a:r>
              <a:rPr lang="en-US">
                <a:solidFill>
                  <a:schemeClr val="tx1"/>
                </a:solidFill>
              </a:rPr>
              <a:t>Receive Feedback</a:t>
            </a:r>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57860" y="4757715"/>
            <a:ext cx="788639" cy="533400"/>
          </a:xfrm>
        </p:spPr>
        <p:txBody>
          <a:bodyPr/>
          <a:lstStyle/>
          <a:p>
            <a:r>
              <a:rPr lang="en-US"/>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09761" y="4874865"/>
            <a:ext cx="5885179" cy="533400"/>
          </a:xfrm>
        </p:spPr>
        <p:txBody>
          <a:bodyPr/>
          <a:lstStyle/>
          <a:p>
            <a:r>
              <a:rPr lang="en-US">
                <a:solidFill>
                  <a:schemeClr val="tx1"/>
                </a:solidFill>
              </a:rPr>
              <a:t>Set Measurable Goals</a:t>
            </a:r>
          </a:p>
        </p:txBody>
      </p:sp>
      <p:sp>
        <p:nvSpPr>
          <p:cNvPr id="14" name="Footer Placeholder 13">
            <a:extLst>
              <a:ext uri="{FF2B5EF4-FFF2-40B4-BE49-F238E27FC236}">
                <a16:creationId xmlns:a16="http://schemas.microsoft.com/office/drawing/2014/main" id="{C92E10BC-24CF-FA22-F0EC-E5731180F939}"/>
              </a:ext>
            </a:extLst>
          </p:cNvPr>
          <p:cNvSpPr>
            <a:spLocks noGrp="1"/>
          </p:cNvSpPr>
          <p:nvPr>
            <p:ph type="ftr" sz="quarter" idx="3"/>
          </p:nvPr>
        </p:nvSpPr>
        <p:spPr/>
        <p:txBody>
          <a:bodyPr/>
          <a:lstStyle/>
          <a:p>
            <a:r>
              <a:rPr lang="en-US"/>
              <a:t>TEACH A COURSE</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17</a:t>
            </a:fld>
            <a:endParaRPr lang="en-US"/>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Tree>
    <p:extLst>
      <p:ext uri="{BB962C8B-B14F-4D97-AF65-F5344CB8AC3E}">
        <p14:creationId xmlns:p14="http://schemas.microsoft.com/office/powerpoint/2010/main" val="6704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A2D990-F7F4-438D-B65A-747C51729D8B}"/>
              </a:ext>
            </a:extLst>
          </p:cNvPr>
          <p:cNvSpPr txBox="1"/>
          <p:nvPr/>
        </p:nvSpPr>
        <p:spPr>
          <a:xfrm>
            <a:off x="2542032" y="1126248"/>
            <a:ext cx="7543800" cy="5262979"/>
          </a:xfrm>
          <a:prstGeom prst="rect">
            <a:avLst/>
          </a:prstGeom>
          <a:noFill/>
        </p:spPr>
        <p:txBody>
          <a:bodyPr wrap="square">
            <a:spAutoFit/>
          </a:bodyPr>
          <a:lstStyle/>
          <a:p>
            <a:r>
              <a:rPr lang="en-US" sz="2800" b="1" dirty="0"/>
              <a:t>P</a:t>
            </a:r>
            <a:r>
              <a:rPr lang="en-US" dirty="0"/>
              <a:t>roper documentation is essential for maintaining compliance.</a:t>
            </a:r>
            <a:br>
              <a:rPr lang="en-US" dirty="0"/>
            </a:br>
            <a:r>
              <a:rPr lang="en-US" sz="2800" b="1" dirty="0"/>
              <a:t>E</a:t>
            </a:r>
            <a:r>
              <a:rPr lang="en-US" dirty="0"/>
              <a:t>nsure all tenants meet eligibility requirements.</a:t>
            </a:r>
            <a:br>
              <a:rPr lang="en-US" dirty="0"/>
            </a:br>
            <a:r>
              <a:rPr lang="en-US" sz="2800" b="1" dirty="0"/>
              <a:t>R</a:t>
            </a:r>
            <a:r>
              <a:rPr lang="en-US" dirty="0"/>
              <a:t>egular monitoring helps track compliance throughout the project.</a:t>
            </a:r>
            <a:br>
              <a:rPr lang="en-US" dirty="0"/>
            </a:br>
            <a:r>
              <a:rPr lang="en-US" sz="2800" b="1" dirty="0"/>
              <a:t>S</a:t>
            </a:r>
            <a:r>
              <a:rPr lang="en-US" dirty="0"/>
              <a:t>ystematic reporting keeps  informed and accountable.</a:t>
            </a:r>
            <a:br>
              <a:rPr lang="en-US" dirty="0"/>
            </a:br>
            <a:r>
              <a:rPr lang="en-US" sz="2800" b="1" dirty="0"/>
              <a:t>P</a:t>
            </a:r>
            <a:r>
              <a:rPr lang="en-US" dirty="0"/>
              <a:t>rojects must adhere to income limits and rent restrictions.</a:t>
            </a:r>
            <a:br>
              <a:rPr lang="en-US" dirty="0"/>
            </a:br>
            <a:r>
              <a:rPr lang="en-US" sz="2800" b="1" dirty="0"/>
              <a:t>E</a:t>
            </a:r>
            <a:r>
              <a:rPr lang="en-US" dirty="0"/>
              <a:t>valuate changes in tenant eligibility regularly.</a:t>
            </a:r>
            <a:br>
              <a:rPr lang="en-US" dirty="0"/>
            </a:br>
            <a:r>
              <a:rPr lang="en-US" sz="2800" b="1" dirty="0"/>
              <a:t>C</a:t>
            </a:r>
            <a:r>
              <a:rPr lang="en-US" dirty="0"/>
              <a:t>ompliance audits ensure ongoing adherence to rules.</a:t>
            </a:r>
            <a:br>
              <a:rPr lang="en-US" dirty="0"/>
            </a:br>
            <a:r>
              <a:rPr lang="en-US" sz="2800" b="1" dirty="0"/>
              <a:t>T</a:t>
            </a:r>
            <a:r>
              <a:rPr lang="en-US" dirty="0"/>
              <a:t>imely filing of necessary reports is critical to avoid penalties.</a:t>
            </a:r>
            <a:br>
              <a:rPr lang="en-US" dirty="0"/>
            </a:br>
            <a:r>
              <a:rPr lang="en-US" sz="2800" b="1" dirty="0"/>
              <a:t>I</a:t>
            </a:r>
            <a:r>
              <a:rPr lang="en-US" dirty="0"/>
              <a:t>nvestigate discrepancies in tenant information to ensure accuracy.</a:t>
            </a:r>
            <a:br>
              <a:rPr lang="en-US" dirty="0"/>
            </a:br>
            <a:r>
              <a:rPr lang="en-US" sz="2800" b="1" dirty="0"/>
              <a:t>V</a:t>
            </a:r>
            <a:r>
              <a:rPr lang="en-US" dirty="0"/>
              <a:t>erify compliance with both federal and state regulations.</a:t>
            </a:r>
            <a:br>
              <a:rPr lang="en-US" dirty="0"/>
            </a:br>
            <a:r>
              <a:rPr lang="en-US" sz="2800" b="1" dirty="0"/>
              <a:t>E</a:t>
            </a:r>
            <a:r>
              <a:rPr lang="en-US" dirty="0"/>
              <a:t>ducate property managers &amp; other staff about compliance requirements.</a:t>
            </a:r>
            <a:br>
              <a:rPr lang="en-US" dirty="0"/>
            </a:br>
            <a:r>
              <a:rPr lang="en-US" sz="2800" b="1" dirty="0"/>
              <a:t>S</a:t>
            </a:r>
            <a:r>
              <a:rPr lang="en-US" dirty="0"/>
              <a:t>ustainability of the program depends on continuous attention to detail.</a:t>
            </a:r>
          </a:p>
        </p:txBody>
      </p:sp>
      <p:sp>
        <p:nvSpPr>
          <p:cNvPr id="4" name="TextBox 3">
            <a:extLst>
              <a:ext uri="{FF2B5EF4-FFF2-40B4-BE49-F238E27FC236}">
                <a16:creationId xmlns:a16="http://schemas.microsoft.com/office/drawing/2014/main" id="{4EB7A7D7-7A5B-33E2-6D45-DCA2B74CBADB}"/>
              </a:ext>
            </a:extLst>
          </p:cNvPr>
          <p:cNvSpPr txBox="1"/>
          <p:nvPr/>
        </p:nvSpPr>
        <p:spPr>
          <a:xfrm>
            <a:off x="1719072" y="265176"/>
            <a:ext cx="8586216" cy="1015663"/>
          </a:xfrm>
          <a:prstGeom prst="rect">
            <a:avLst/>
          </a:prstGeom>
          <a:noFill/>
        </p:spPr>
        <p:txBody>
          <a:bodyPr wrap="square" rtlCol="0">
            <a:spAutoFit/>
          </a:bodyPr>
          <a:lstStyle/>
          <a:p>
            <a:pPr algn="ctr"/>
            <a:r>
              <a:rPr lang="en-US" sz="6000" b="1"/>
              <a:t>PERSPECTIVES</a:t>
            </a:r>
          </a:p>
        </p:txBody>
      </p:sp>
    </p:spTree>
    <p:extLst>
      <p:ext uri="{BB962C8B-B14F-4D97-AF65-F5344CB8AC3E}">
        <p14:creationId xmlns:p14="http://schemas.microsoft.com/office/powerpoint/2010/main" val="3107633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F12EA-8940-5400-52DE-BBAC4206908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EBD3B3F-BB6F-C907-B096-6821D7E9C647}"/>
              </a:ext>
            </a:extLst>
          </p:cNvPr>
          <p:cNvSpPr>
            <a:spLocks noGrp="1"/>
          </p:cNvSpPr>
          <p:nvPr>
            <p:ph type="body" sz="half" idx="2"/>
          </p:nvPr>
        </p:nvSpPr>
        <p:spPr>
          <a:xfrm>
            <a:off x="602044" y="987425"/>
            <a:ext cx="4052252" cy="548767"/>
          </a:xfrm>
        </p:spPr>
        <p:txBody>
          <a:bodyPr>
            <a:noAutofit/>
          </a:bodyPr>
          <a:lstStyle/>
          <a:p>
            <a:pPr algn="ctr"/>
            <a:r>
              <a:rPr lang="en-US" sz="5500" b="1" dirty="0"/>
              <a:t>Has YOUR perspective changed? </a:t>
            </a:r>
          </a:p>
          <a:p>
            <a:pPr algn="ctr"/>
            <a:r>
              <a:rPr lang="en-US" sz="4800" b="1" dirty="0"/>
              <a:t>Are you seeing things through a new lens?</a:t>
            </a:r>
          </a:p>
        </p:txBody>
      </p:sp>
      <p:pic>
        <p:nvPicPr>
          <p:cNvPr id="13" name="Picture Placeholder 12" descr="A picture containing text, aircraft, sign, airplane&#10;&#10;AI-generated content may be incorrect.">
            <a:extLst>
              <a:ext uri="{FF2B5EF4-FFF2-40B4-BE49-F238E27FC236}">
                <a16:creationId xmlns:a16="http://schemas.microsoft.com/office/drawing/2014/main" id="{FC1738D7-BF14-E9E7-98DF-1BF6D5EE1BF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258" r="1225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10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9DBDF8-3164-E375-40A6-D418B7A5BC96}"/>
              </a:ext>
            </a:extLst>
          </p:cNvPr>
          <p:cNvSpPr/>
          <p:nvPr/>
        </p:nvSpPr>
        <p:spPr>
          <a:xfrm>
            <a:off x="3917873" y="2967335"/>
            <a:ext cx="4356257" cy="1569660"/>
          </a:xfrm>
          <a:prstGeom prst="rect">
            <a:avLst/>
          </a:prstGeom>
          <a:noFill/>
        </p:spPr>
        <p:txBody>
          <a:bodyPr wrap="none" lIns="91440" tIns="45720" rIns="91440" bIns="45720">
            <a:spAutoFit/>
          </a:bodyPr>
          <a:lstStyle/>
          <a:p>
            <a:pPr algn="ctr"/>
            <a:r>
              <a:rPr lang="en-US" sz="9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HOTMA</a:t>
            </a:r>
          </a:p>
        </p:txBody>
      </p:sp>
      <p:sp>
        <p:nvSpPr>
          <p:cNvPr id="5" name="TextBox 4">
            <a:extLst>
              <a:ext uri="{FF2B5EF4-FFF2-40B4-BE49-F238E27FC236}">
                <a16:creationId xmlns:a16="http://schemas.microsoft.com/office/drawing/2014/main" id="{6CE82682-DCC0-EF25-0AB5-7DAB79713118}"/>
              </a:ext>
            </a:extLst>
          </p:cNvPr>
          <p:cNvSpPr txBox="1"/>
          <p:nvPr/>
        </p:nvSpPr>
        <p:spPr>
          <a:xfrm>
            <a:off x="521208" y="1647141"/>
            <a:ext cx="4233672" cy="1323439"/>
          </a:xfrm>
          <a:prstGeom prst="rect">
            <a:avLst/>
          </a:prstGeom>
          <a:noFill/>
        </p:spPr>
        <p:txBody>
          <a:bodyPr wrap="square">
            <a:spAutoFit/>
          </a:bodyPr>
          <a:lstStyle/>
          <a:p>
            <a:pPr algn="ctr"/>
            <a:r>
              <a:rPr 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NSPIRE</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TextBox 5">
            <a:extLst>
              <a:ext uri="{FF2B5EF4-FFF2-40B4-BE49-F238E27FC236}">
                <a16:creationId xmlns:a16="http://schemas.microsoft.com/office/drawing/2014/main" id="{3F4C9D6F-C0B1-D1DC-2D2B-E214BBE060BB}"/>
              </a:ext>
            </a:extLst>
          </p:cNvPr>
          <p:cNvSpPr txBox="1"/>
          <p:nvPr/>
        </p:nvSpPr>
        <p:spPr>
          <a:xfrm>
            <a:off x="3917873" y="4106108"/>
            <a:ext cx="4356257" cy="369332"/>
          </a:xfrm>
          <a:prstGeom prst="rect">
            <a:avLst/>
          </a:prstGeom>
          <a:noFill/>
        </p:spPr>
        <p:txBody>
          <a:bodyPr wrap="square" rtlCol="0">
            <a:spAutoFit/>
          </a:bodyPr>
          <a:lstStyle/>
          <a:p>
            <a:pPr algn="ctr"/>
            <a:r>
              <a:rPr lang="en-US" b="1"/>
              <a:t>IMPLEMENTATION</a:t>
            </a:r>
          </a:p>
        </p:txBody>
      </p:sp>
      <p:sp>
        <p:nvSpPr>
          <p:cNvPr id="7" name="Rectangle 6">
            <a:extLst>
              <a:ext uri="{FF2B5EF4-FFF2-40B4-BE49-F238E27FC236}">
                <a16:creationId xmlns:a16="http://schemas.microsoft.com/office/drawing/2014/main" id="{A52D2D07-79BC-A13B-CF42-A146B34A367E}"/>
              </a:ext>
            </a:extLst>
          </p:cNvPr>
          <p:cNvSpPr/>
          <p:nvPr/>
        </p:nvSpPr>
        <p:spPr>
          <a:xfrm>
            <a:off x="929361" y="5210859"/>
            <a:ext cx="10333278"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Compliance Status Verifications</a:t>
            </a:r>
          </a:p>
        </p:txBody>
      </p:sp>
      <p:sp>
        <p:nvSpPr>
          <p:cNvPr id="8" name="Rectangle 7">
            <a:extLst>
              <a:ext uri="{FF2B5EF4-FFF2-40B4-BE49-F238E27FC236}">
                <a16:creationId xmlns:a16="http://schemas.microsoft.com/office/drawing/2014/main" id="{C8042107-5779-8CA5-DD28-67637662E161}"/>
              </a:ext>
            </a:extLst>
          </p:cNvPr>
          <p:cNvSpPr/>
          <p:nvPr/>
        </p:nvSpPr>
        <p:spPr>
          <a:xfrm>
            <a:off x="6096000" y="370439"/>
            <a:ext cx="5344669"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Casualty Losses</a:t>
            </a:r>
          </a:p>
        </p:txBody>
      </p:sp>
      <p:sp>
        <p:nvSpPr>
          <p:cNvPr id="4" name="TextBox 3">
            <a:extLst>
              <a:ext uri="{FF2B5EF4-FFF2-40B4-BE49-F238E27FC236}">
                <a16:creationId xmlns:a16="http://schemas.microsoft.com/office/drawing/2014/main" id="{40B72B98-A9B4-E064-03FD-7039408C4B19}"/>
              </a:ext>
            </a:extLst>
          </p:cNvPr>
          <p:cNvSpPr txBox="1"/>
          <p:nvPr/>
        </p:nvSpPr>
        <p:spPr>
          <a:xfrm>
            <a:off x="521208" y="512064"/>
            <a:ext cx="2359152" cy="369332"/>
          </a:xfrm>
          <a:prstGeom prst="rect">
            <a:avLst/>
          </a:prstGeom>
          <a:noFill/>
        </p:spPr>
        <p:txBody>
          <a:bodyPr wrap="square" rtlCol="0">
            <a:spAutoFit/>
          </a:bodyPr>
          <a:lstStyle/>
          <a:p>
            <a:r>
              <a:rPr lang="en-US" dirty="0"/>
              <a:t>Tenant Complaints</a:t>
            </a:r>
          </a:p>
        </p:txBody>
      </p:sp>
      <p:sp>
        <p:nvSpPr>
          <p:cNvPr id="9" name="TextBox 8">
            <a:extLst>
              <a:ext uri="{FF2B5EF4-FFF2-40B4-BE49-F238E27FC236}">
                <a16:creationId xmlns:a16="http://schemas.microsoft.com/office/drawing/2014/main" id="{490429B2-37FA-8E30-12FB-9456E51085E9}"/>
              </a:ext>
            </a:extLst>
          </p:cNvPr>
          <p:cNvSpPr txBox="1"/>
          <p:nvPr/>
        </p:nvSpPr>
        <p:spPr>
          <a:xfrm>
            <a:off x="6519672" y="1755648"/>
            <a:ext cx="4133088" cy="369332"/>
          </a:xfrm>
          <a:prstGeom prst="rect">
            <a:avLst/>
          </a:prstGeom>
          <a:noFill/>
        </p:spPr>
        <p:txBody>
          <a:bodyPr wrap="square" rtlCol="0">
            <a:spAutoFit/>
          </a:bodyPr>
          <a:lstStyle/>
          <a:p>
            <a:r>
              <a:rPr lang="en-US" dirty="0"/>
              <a:t>Rural Development</a:t>
            </a:r>
          </a:p>
        </p:txBody>
      </p:sp>
      <p:sp>
        <p:nvSpPr>
          <p:cNvPr id="10" name="TextBox 9">
            <a:extLst>
              <a:ext uri="{FF2B5EF4-FFF2-40B4-BE49-F238E27FC236}">
                <a16:creationId xmlns:a16="http://schemas.microsoft.com/office/drawing/2014/main" id="{854607B9-70A4-F367-4C59-D70CD6A2270D}"/>
              </a:ext>
            </a:extLst>
          </p:cNvPr>
          <p:cNvSpPr txBox="1"/>
          <p:nvPr/>
        </p:nvSpPr>
        <p:spPr>
          <a:xfrm>
            <a:off x="8622792" y="2889504"/>
            <a:ext cx="3139150" cy="369332"/>
          </a:xfrm>
          <a:prstGeom prst="rect">
            <a:avLst/>
          </a:prstGeom>
          <a:noFill/>
        </p:spPr>
        <p:txBody>
          <a:bodyPr wrap="square" rtlCol="0">
            <a:spAutoFit/>
          </a:bodyPr>
          <a:lstStyle/>
          <a:p>
            <a:r>
              <a:rPr lang="en-US" dirty="0"/>
              <a:t>Documentation</a:t>
            </a:r>
          </a:p>
        </p:txBody>
      </p:sp>
      <p:sp>
        <p:nvSpPr>
          <p:cNvPr id="11" name="TextBox 10">
            <a:extLst>
              <a:ext uri="{FF2B5EF4-FFF2-40B4-BE49-F238E27FC236}">
                <a16:creationId xmlns:a16="http://schemas.microsoft.com/office/drawing/2014/main" id="{B19C524A-7C62-C28D-8871-DA671DE2943E}"/>
              </a:ext>
            </a:extLst>
          </p:cNvPr>
          <p:cNvSpPr txBox="1"/>
          <p:nvPr/>
        </p:nvSpPr>
        <p:spPr>
          <a:xfrm>
            <a:off x="521208" y="3794760"/>
            <a:ext cx="3048003" cy="369332"/>
          </a:xfrm>
          <a:prstGeom prst="rect">
            <a:avLst/>
          </a:prstGeom>
          <a:noFill/>
        </p:spPr>
        <p:txBody>
          <a:bodyPr wrap="square" rtlCol="0">
            <a:spAutoFit/>
          </a:bodyPr>
          <a:lstStyle/>
          <a:p>
            <a:r>
              <a:rPr lang="en-US" dirty="0"/>
              <a:t>LIHTC</a:t>
            </a:r>
          </a:p>
        </p:txBody>
      </p:sp>
      <p:sp>
        <p:nvSpPr>
          <p:cNvPr id="12" name="TextBox 11">
            <a:extLst>
              <a:ext uri="{FF2B5EF4-FFF2-40B4-BE49-F238E27FC236}">
                <a16:creationId xmlns:a16="http://schemas.microsoft.com/office/drawing/2014/main" id="{A9A583E1-BB0A-A569-D27C-13B3863BD214}"/>
              </a:ext>
            </a:extLst>
          </p:cNvPr>
          <p:cNvSpPr txBox="1"/>
          <p:nvPr/>
        </p:nvSpPr>
        <p:spPr>
          <a:xfrm>
            <a:off x="9098280" y="3794760"/>
            <a:ext cx="2496312" cy="369332"/>
          </a:xfrm>
          <a:prstGeom prst="rect">
            <a:avLst/>
          </a:prstGeom>
          <a:noFill/>
        </p:spPr>
        <p:txBody>
          <a:bodyPr wrap="square" rtlCol="0">
            <a:spAutoFit/>
          </a:bodyPr>
          <a:lstStyle/>
          <a:p>
            <a:r>
              <a:rPr lang="en-US" dirty="0"/>
              <a:t>Noncompliance</a:t>
            </a:r>
          </a:p>
        </p:txBody>
      </p:sp>
      <p:sp>
        <p:nvSpPr>
          <p:cNvPr id="13" name="TextBox 12">
            <a:extLst>
              <a:ext uri="{FF2B5EF4-FFF2-40B4-BE49-F238E27FC236}">
                <a16:creationId xmlns:a16="http://schemas.microsoft.com/office/drawing/2014/main" id="{CC4148AC-9491-0514-46E0-633E57F8291C}"/>
              </a:ext>
            </a:extLst>
          </p:cNvPr>
          <p:cNvSpPr txBox="1"/>
          <p:nvPr/>
        </p:nvSpPr>
        <p:spPr>
          <a:xfrm>
            <a:off x="1883664" y="4398264"/>
            <a:ext cx="1517904" cy="369332"/>
          </a:xfrm>
          <a:prstGeom prst="rect">
            <a:avLst/>
          </a:prstGeom>
          <a:noFill/>
        </p:spPr>
        <p:txBody>
          <a:bodyPr wrap="square" rtlCol="0">
            <a:spAutoFit/>
          </a:bodyPr>
          <a:lstStyle/>
          <a:p>
            <a:r>
              <a:rPr lang="en-US" dirty="0"/>
              <a:t>8823’s</a:t>
            </a:r>
          </a:p>
        </p:txBody>
      </p:sp>
      <p:sp>
        <p:nvSpPr>
          <p:cNvPr id="14" name="TextBox 13">
            <a:extLst>
              <a:ext uri="{FF2B5EF4-FFF2-40B4-BE49-F238E27FC236}">
                <a16:creationId xmlns:a16="http://schemas.microsoft.com/office/drawing/2014/main" id="{5F6205A5-E705-90B4-9F70-1A3143840004}"/>
              </a:ext>
            </a:extLst>
          </p:cNvPr>
          <p:cNvSpPr txBox="1"/>
          <p:nvPr/>
        </p:nvSpPr>
        <p:spPr>
          <a:xfrm>
            <a:off x="1883664" y="1293769"/>
            <a:ext cx="3675888" cy="369332"/>
          </a:xfrm>
          <a:prstGeom prst="rect">
            <a:avLst/>
          </a:prstGeom>
          <a:noFill/>
        </p:spPr>
        <p:txBody>
          <a:bodyPr wrap="square" rtlCol="0">
            <a:spAutoFit/>
          </a:bodyPr>
          <a:lstStyle/>
          <a:p>
            <a:r>
              <a:rPr lang="en-US" dirty="0"/>
              <a:t>Training</a:t>
            </a:r>
          </a:p>
        </p:txBody>
      </p:sp>
      <p:sp>
        <p:nvSpPr>
          <p:cNvPr id="15" name="TextBox 14">
            <a:extLst>
              <a:ext uri="{FF2B5EF4-FFF2-40B4-BE49-F238E27FC236}">
                <a16:creationId xmlns:a16="http://schemas.microsoft.com/office/drawing/2014/main" id="{C979126B-8BA7-8131-163F-EAE6CD3C54AB}"/>
              </a:ext>
            </a:extLst>
          </p:cNvPr>
          <p:cNvSpPr txBox="1"/>
          <p:nvPr/>
        </p:nvSpPr>
        <p:spPr>
          <a:xfrm>
            <a:off x="7205472" y="4882896"/>
            <a:ext cx="3139150" cy="369332"/>
          </a:xfrm>
          <a:prstGeom prst="rect">
            <a:avLst/>
          </a:prstGeom>
          <a:noFill/>
        </p:spPr>
        <p:txBody>
          <a:bodyPr wrap="square" rtlCol="0">
            <a:spAutoFit/>
          </a:bodyPr>
          <a:lstStyle/>
          <a:p>
            <a:r>
              <a:rPr lang="en-US" dirty="0"/>
              <a:t>Recertifications</a:t>
            </a:r>
          </a:p>
        </p:txBody>
      </p:sp>
      <p:sp>
        <p:nvSpPr>
          <p:cNvPr id="16" name="TextBox 15">
            <a:extLst>
              <a:ext uri="{FF2B5EF4-FFF2-40B4-BE49-F238E27FC236}">
                <a16:creationId xmlns:a16="http://schemas.microsoft.com/office/drawing/2014/main" id="{392A988C-7010-D040-408B-224987860042}"/>
              </a:ext>
            </a:extLst>
          </p:cNvPr>
          <p:cNvSpPr txBox="1"/>
          <p:nvPr/>
        </p:nvSpPr>
        <p:spPr>
          <a:xfrm>
            <a:off x="3502152" y="723811"/>
            <a:ext cx="2267712" cy="369332"/>
          </a:xfrm>
          <a:prstGeom prst="rect">
            <a:avLst/>
          </a:prstGeom>
          <a:noFill/>
        </p:spPr>
        <p:txBody>
          <a:bodyPr wrap="square" rtlCol="0">
            <a:spAutoFit/>
          </a:bodyPr>
          <a:lstStyle/>
          <a:p>
            <a:r>
              <a:rPr lang="en-US" dirty="0"/>
              <a:t>Corrective Action</a:t>
            </a:r>
          </a:p>
        </p:txBody>
      </p:sp>
      <p:sp>
        <p:nvSpPr>
          <p:cNvPr id="17" name="TextBox 16">
            <a:extLst>
              <a:ext uri="{FF2B5EF4-FFF2-40B4-BE49-F238E27FC236}">
                <a16:creationId xmlns:a16="http://schemas.microsoft.com/office/drawing/2014/main" id="{074E8D4B-4B52-B16C-9BCB-AE651EDA2A80}"/>
              </a:ext>
            </a:extLst>
          </p:cNvPr>
          <p:cNvSpPr txBox="1"/>
          <p:nvPr/>
        </p:nvSpPr>
        <p:spPr>
          <a:xfrm>
            <a:off x="9354312" y="1828800"/>
            <a:ext cx="1810512" cy="369332"/>
          </a:xfrm>
          <a:prstGeom prst="rect">
            <a:avLst/>
          </a:prstGeom>
          <a:noFill/>
        </p:spPr>
        <p:txBody>
          <a:bodyPr wrap="square" rtlCol="0">
            <a:spAutoFit/>
          </a:bodyPr>
          <a:lstStyle/>
          <a:p>
            <a:r>
              <a:rPr lang="en-US" dirty="0"/>
              <a:t>Verifications</a:t>
            </a:r>
          </a:p>
        </p:txBody>
      </p:sp>
      <p:sp>
        <p:nvSpPr>
          <p:cNvPr id="18" name="TextBox 17">
            <a:extLst>
              <a:ext uri="{FF2B5EF4-FFF2-40B4-BE49-F238E27FC236}">
                <a16:creationId xmlns:a16="http://schemas.microsoft.com/office/drawing/2014/main" id="{4E44C6CF-C4D4-F2A1-03A3-616EFD376BCC}"/>
              </a:ext>
            </a:extLst>
          </p:cNvPr>
          <p:cNvSpPr txBox="1"/>
          <p:nvPr/>
        </p:nvSpPr>
        <p:spPr>
          <a:xfrm>
            <a:off x="5321808" y="2532888"/>
            <a:ext cx="2115314" cy="369332"/>
          </a:xfrm>
          <a:prstGeom prst="rect">
            <a:avLst/>
          </a:prstGeom>
          <a:noFill/>
        </p:spPr>
        <p:txBody>
          <a:bodyPr wrap="square" rtlCol="0">
            <a:spAutoFit/>
          </a:bodyPr>
          <a:lstStyle/>
          <a:p>
            <a:r>
              <a:rPr lang="en-US" dirty="0"/>
              <a:t>Income</a:t>
            </a:r>
          </a:p>
        </p:txBody>
      </p:sp>
      <p:sp>
        <p:nvSpPr>
          <p:cNvPr id="19" name="TextBox 18">
            <a:extLst>
              <a:ext uri="{FF2B5EF4-FFF2-40B4-BE49-F238E27FC236}">
                <a16:creationId xmlns:a16="http://schemas.microsoft.com/office/drawing/2014/main" id="{C26FFB9A-A887-C543-B599-678690DE768F}"/>
              </a:ext>
            </a:extLst>
          </p:cNvPr>
          <p:cNvSpPr txBox="1"/>
          <p:nvPr/>
        </p:nvSpPr>
        <p:spPr>
          <a:xfrm>
            <a:off x="2057400" y="3258836"/>
            <a:ext cx="1344168" cy="369332"/>
          </a:xfrm>
          <a:prstGeom prst="rect">
            <a:avLst/>
          </a:prstGeom>
          <a:noFill/>
        </p:spPr>
        <p:txBody>
          <a:bodyPr wrap="square" rtlCol="0">
            <a:spAutoFit/>
          </a:bodyPr>
          <a:lstStyle/>
          <a:p>
            <a:r>
              <a:rPr lang="en-US" dirty="0"/>
              <a:t>Assets</a:t>
            </a:r>
          </a:p>
        </p:txBody>
      </p:sp>
      <p:sp>
        <p:nvSpPr>
          <p:cNvPr id="20" name="TextBox 19">
            <a:extLst>
              <a:ext uri="{FF2B5EF4-FFF2-40B4-BE49-F238E27FC236}">
                <a16:creationId xmlns:a16="http://schemas.microsoft.com/office/drawing/2014/main" id="{4ED38B31-B09C-5267-D191-1E39634ACA4C}"/>
              </a:ext>
            </a:extLst>
          </p:cNvPr>
          <p:cNvSpPr txBox="1"/>
          <p:nvPr/>
        </p:nvSpPr>
        <p:spPr>
          <a:xfrm>
            <a:off x="3749040" y="4767596"/>
            <a:ext cx="1237489" cy="369332"/>
          </a:xfrm>
          <a:prstGeom prst="rect">
            <a:avLst/>
          </a:prstGeom>
          <a:noFill/>
        </p:spPr>
        <p:txBody>
          <a:bodyPr wrap="square" rtlCol="0">
            <a:spAutoFit/>
          </a:bodyPr>
          <a:lstStyle/>
          <a:p>
            <a:r>
              <a:rPr lang="en-US" dirty="0"/>
              <a:t>HUD</a:t>
            </a:r>
          </a:p>
        </p:txBody>
      </p:sp>
      <p:sp>
        <p:nvSpPr>
          <p:cNvPr id="21" name="TextBox 20">
            <a:extLst>
              <a:ext uri="{FF2B5EF4-FFF2-40B4-BE49-F238E27FC236}">
                <a16:creationId xmlns:a16="http://schemas.microsoft.com/office/drawing/2014/main" id="{CAC353F4-0877-A99B-23D0-BCE8BFB63E94}"/>
              </a:ext>
            </a:extLst>
          </p:cNvPr>
          <p:cNvSpPr txBox="1"/>
          <p:nvPr/>
        </p:nvSpPr>
        <p:spPr>
          <a:xfrm>
            <a:off x="9582912" y="4536995"/>
            <a:ext cx="2331720" cy="369332"/>
          </a:xfrm>
          <a:prstGeom prst="rect">
            <a:avLst/>
          </a:prstGeom>
          <a:noFill/>
        </p:spPr>
        <p:txBody>
          <a:bodyPr wrap="square" rtlCol="0">
            <a:spAutoFit/>
          </a:bodyPr>
          <a:lstStyle/>
          <a:p>
            <a:r>
              <a:rPr lang="en-US" dirty="0"/>
              <a:t>Tenant Selection Plan</a:t>
            </a:r>
          </a:p>
        </p:txBody>
      </p:sp>
    </p:spTree>
    <p:extLst>
      <p:ext uri="{BB962C8B-B14F-4D97-AF65-F5344CB8AC3E}">
        <p14:creationId xmlns:p14="http://schemas.microsoft.com/office/powerpoint/2010/main" val="90143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xEl>
                                              <p:pRg st="0" end="0"/>
                                            </p:txEl>
                                          </p:spTgt>
                                        </p:tgtEl>
                                      </p:cBhvr>
                                      <p:by x="150000" y="150000"/>
                                    </p:animScale>
                                  </p:childTnLst>
                                </p:cTn>
                              </p:par>
                              <p:par>
                                <p:cTn id="7" presetID="26" presetClass="emph" presetSubtype="0" fill="hold" grpId="1" nodeType="withEffect">
                                  <p:stCondLst>
                                    <p:cond delay="0"/>
                                  </p:stCondLst>
                                  <p:childTnLst>
                                    <p:animEffect transition="out" filter="fade">
                                      <p:cBhvr>
                                        <p:cTn id="8" dur="750" tmFilter="0, 0; .2, .5; .8, .5; 1, 0"/>
                                        <p:tgtEl>
                                          <p:spTgt spid="10">
                                            <p:txEl>
                                              <p:pRg st="0" end="0"/>
                                            </p:txEl>
                                          </p:spTgt>
                                        </p:tgtEl>
                                      </p:cBhvr>
                                    </p:animEffect>
                                    <p:animScale>
                                      <p:cBhvr>
                                        <p:cTn id="9" dur="375" autoRev="1" fill="hold"/>
                                        <p:tgtEl>
                                          <p:spTgt spid="10">
                                            <p:txEl>
                                              <p:pRg st="0" end="0"/>
                                            </p:txEl>
                                          </p:spTgt>
                                        </p:tgtEl>
                                      </p:cBhvr>
                                      <p:by x="105000" y="105000"/>
                                    </p:animScale>
                                  </p:childTnLst>
                                </p:cTn>
                              </p:par>
                              <p:par>
                                <p:cTn id="10" presetID="32" presetClass="emph" presetSubtype="0" fill="hold" grpId="0" nodeType="withEffect">
                                  <p:stCondLst>
                                    <p:cond delay="0"/>
                                  </p:stCondLst>
                                  <p:childTnLst>
                                    <p:animRot by="120000">
                                      <p:cBhvr>
                                        <p:cTn id="11" dur="1" fill="hold">
                                          <p:stCondLst>
                                            <p:cond delay="0"/>
                                          </p:stCondLst>
                                        </p:cTn>
                                        <p:tgtEl>
                                          <p:spTgt spid="15">
                                            <p:txEl>
                                              <p:pRg st="0" end="0"/>
                                            </p:txEl>
                                          </p:spTgt>
                                        </p:tgtEl>
                                        <p:attrNameLst>
                                          <p:attrName>r</p:attrName>
                                        </p:attrNameLst>
                                      </p:cBhvr>
                                    </p:animRot>
                                    <p:animRot by="-240000">
                                      <p:cBhvr>
                                        <p:cTn id="12" dur="2" fill="hold">
                                          <p:stCondLst>
                                            <p:cond delay="135"/>
                                          </p:stCondLst>
                                        </p:cTn>
                                        <p:tgtEl>
                                          <p:spTgt spid="15">
                                            <p:txEl>
                                              <p:pRg st="0" end="0"/>
                                            </p:txEl>
                                          </p:spTgt>
                                        </p:tgtEl>
                                        <p:attrNameLst>
                                          <p:attrName>r</p:attrName>
                                        </p:attrNameLst>
                                      </p:cBhvr>
                                    </p:animRot>
                                    <p:animRot by="240000">
                                      <p:cBhvr>
                                        <p:cTn id="13" dur="2" fill="hold">
                                          <p:stCondLst>
                                            <p:cond delay="270"/>
                                          </p:stCondLst>
                                        </p:cTn>
                                        <p:tgtEl>
                                          <p:spTgt spid="15">
                                            <p:txEl>
                                              <p:pRg st="0" end="0"/>
                                            </p:txEl>
                                          </p:spTgt>
                                        </p:tgtEl>
                                        <p:attrNameLst>
                                          <p:attrName>r</p:attrName>
                                        </p:attrNameLst>
                                      </p:cBhvr>
                                    </p:animRot>
                                    <p:animRot by="-240000">
                                      <p:cBhvr>
                                        <p:cTn id="14" dur="2" fill="hold">
                                          <p:stCondLst>
                                            <p:cond delay="405"/>
                                          </p:stCondLst>
                                        </p:cTn>
                                        <p:tgtEl>
                                          <p:spTgt spid="15">
                                            <p:txEl>
                                              <p:pRg st="0" end="0"/>
                                            </p:txEl>
                                          </p:spTgt>
                                        </p:tgtEl>
                                        <p:attrNameLst>
                                          <p:attrName>r</p:attrName>
                                        </p:attrNameLst>
                                      </p:cBhvr>
                                    </p:animRot>
                                    <p:animRot by="120000">
                                      <p:cBhvr>
                                        <p:cTn id="15" dur="2" fill="hold">
                                          <p:stCondLst>
                                            <p:cond delay="749"/>
                                          </p:stCondLst>
                                        </p:cTn>
                                        <p:tgtEl>
                                          <p:spTgt spid="15">
                                            <p:txEl>
                                              <p:pRg st="0" end="0"/>
                                            </p:txEl>
                                          </p:spTgt>
                                        </p:tgtEl>
                                        <p:attrNameLst>
                                          <p:attrName>r</p:attrName>
                                        </p:attrNameLst>
                                      </p:cBhvr>
                                    </p:animRot>
                                  </p:childTnLst>
                                </p:cTn>
                              </p:par>
                              <p:par>
                                <p:cTn id="16" presetID="8" presetClass="emph" presetSubtype="0" fill="hold" grpId="0" nodeType="withEffect">
                                  <p:stCondLst>
                                    <p:cond delay="0"/>
                                  </p:stCondLst>
                                  <p:childTnLst>
                                    <p:animRot by="21600000">
                                      <p:cBhvr>
                                        <p:cTn id="17" dur="750" fill="hold"/>
                                        <p:tgtEl>
                                          <p:spTgt spid="11">
                                            <p:txEl>
                                              <p:pRg st="0" end="0"/>
                                            </p:txEl>
                                          </p:spTgt>
                                        </p:tgtEl>
                                        <p:attrNameLst>
                                          <p:attrName>r</p:attrName>
                                        </p:attrNameLst>
                                      </p:cBhvr>
                                    </p:animRot>
                                  </p:childTnLst>
                                </p:cTn>
                              </p:par>
                              <p:par>
                                <p:cTn id="18" presetID="10" presetClass="emph" presetSubtype="0" fill="hold" grpId="0" nodeType="withEffect">
                                  <p:stCondLst>
                                    <p:cond delay="0"/>
                                  </p:stCondLst>
                                  <p:childTnLst>
                                    <p:anim calcmode="discrete" valueType="str">
                                      <p:cBhvr override="childStyle">
                                        <p:cTn id="19" dur="750" fill="hold"/>
                                        <p:tgtEl>
                                          <p:spTgt spid="2">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0" presetID="30" presetClass="emph" presetSubtype="0" fill="hold" grpId="0" nodeType="withEffect">
                                  <p:stCondLst>
                                    <p:cond delay="0"/>
                                  </p:stCondLst>
                                  <p:childTnLst>
                                    <p:animClr clrSpc="hsl" dir="cw">
                                      <p:cBhvr override="childStyle">
                                        <p:cTn id="21" dur="750" fill="hold"/>
                                        <p:tgtEl>
                                          <p:spTgt spid="7">
                                            <p:txEl>
                                              <p:pRg st="0" end="0"/>
                                            </p:txEl>
                                          </p:spTgt>
                                        </p:tgtEl>
                                        <p:attrNameLst>
                                          <p:attrName>style.color</p:attrName>
                                        </p:attrNameLst>
                                      </p:cBhvr>
                                      <p:by>
                                        <p:hsl h="0" s="12549" l="25098"/>
                                      </p:by>
                                    </p:animClr>
                                    <p:animClr clrSpc="hsl" dir="cw">
                                      <p:cBhvr>
                                        <p:cTn id="22" dur="750" fill="hold"/>
                                        <p:tgtEl>
                                          <p:spTgt spid="7">
                                            <p:txEl>
                                              <p:pRg st="0" end="0"/>
                                            </p:txEl>
                                          </p:spTgt>
                                        </p:tgtEl>
                                        <p:attrNameLst>
                                          <p:attrName>fillcolor</p:attrName>
                                        </p:attrNameLst>
                                      </p:cBhvr>
                                      <p:by>
                                        <p:hsl h="0" s="12549" l="25098"/>
                                      </p:by>
                                    </p:animClr>
                                    <p:animClr clrSpc="hsl" dir="cw">
                                      <p:cBhvr>
                                        <p:cTn id="23" dur="750" fill="hold"/>
                                        <p:tgtEl>
                                          <p:spTgt spid="7">
                                            <p:txEl>
                                              <p:pRg st="0" end="0"/>
                                            </p:txEl>
                                          </p:spTgt>
                                        </p:tgtEl>
                                        <p:attrNameLst>
                                          <p:attrName>stroke.color</p:attrName>
                                        </p:attrNameLst>
                                      </p:cBhvr>
                                      <p:by>
                                        <p:hsl h="0" s="12549" l="25098"/>
                                      </p:by>
                                    </p:animClr>
                                    <p:set>
                                      <p:cBhvr>
                                        <p:cTn id="24" dur="750" fill="hold"/>
                                        <p:tgtEl>
                                          <p:spTgt spid="7">
                                            <p:txEl>
                                              <p:pRg st="0" end="0"/>
                                            </p:txEl>
                                          </p:spTgt>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750" fill="hold"/>
                                        <p:tgtEl>
                                          <p:spTgt spid="8">
                                            <p:txEl>
                                              <p:pRg st="0" end="0"/>
                                            </p:txEl>
                                          </p:spTgt>
                                        </p:tgtEl>
                                        <p:attrNameLst>
                                          <p:attrName>style.color</p:attrName>
                                        </p:attrNameLst>
                                      </p:cBhvr>
                                      <p:by>
                                        <p:hsl h="0" s="-70588" l="0"/>
                                      </p:by>
                                    </p:animClr>
                                    <p:animClr clrSpc="hsl" dir="cw">
                                      <p:cBhvr>
                                        <p:cTn id="27" dur="750" fill="hold"/>
                                        <p:tgtEl>
                                          <p:spTgt spid="8">
                                            <p:txEl>
                                              <p:pRg st="0" end="0"/>
                                            </p:txEl>
                                          </p:spTgt>
                                        </p:tgtEl>
                                        <p:attrNameLst>
                                          <p:attrName>fillcolor</p:attrName>
                                        </p:attrNameLst>
                                      </p:cBhvr>
                                      <p:by>
                                        <p:hsl h="0" s="-70588" l="0"/>
                                      </p:by>
                                    </p:animClr>
                                    <p:animClr clrSpc="hsl" dir="cw">
                                      <p:cBhvr>
                                        <p:cTn id="28" dur="750" fill="hold"/>
                                        <p:tgtEl>
                                          <p:spTgt spid="8">
                                            <p:txEl>
                                              <p:pRg st="0" end="0"/>
                                            </p:txEl>
                                          </p:spTgt>
                                        </p:tgtEl>
                                        <p:attrNameLst>
                                          <p:attrName>stroke.color</p:attrName>
                                        </p:attrNameLst>
                                      </p:cBhvr>
                                      <p:by>
                                        <p:hsl h="0" s="-70588" l="0"/>
                                      </p:by>
                                    </p:animClr>
                                    <p:set>
                                      <p:cBhvr>
                                        <p:cTn id="29" dur="750" fill="hold"/>
                                        <p:tgtEl>
                                          <p:spTgt spid="8">
                                            <p:txEl>
                                              <p:pRg st="0" end="0"/>
                                            </p:txEl>
                                          </p:spTgt>
                                        </p:tgtEl>
                                        <p:attrNameLst>
                                          <p:attrName>fill.type</p:attrName>
                                        </p:attrNameLst>
                                      </p:cBhvr>
                                      <p:to>
                                        <p:strVal val="solid"/>
                                      </p:to>
                                    </p:set>
                                  </p:childTnLst>
                                </p:cTn>
                              </p:par>
                              <p:par>
                                <p:cTn id="30" presetID="31" presetClass="entr" presetSubtype="0" fill="hold" grpId="0" nodeType="with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 calcmode="lin" valueType="num">
                                      <p:cBhvr>
                                        <p:cTn id="32" dur="75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3" dur="750" fill="hold"/>
                                        <p:tgtEl>
                                          <p:spTgt spid="16">
                                            <p:txEl>
                                              <p:pRg st="0" end="0"/>
                                            </p:txEl>
                                          </p:spTgt>
                                        </p:tgtEl>
                                        <p:attrNameLst>
                                          <p:attrName>ppt_h</p:attrName>
                                        </p:attrNameLst>
                                      </p:cBhvr>
                                      <p:tavLst>
                                        <p:tav tm="0">
                                          <p:val>
                                            <p:fltVal val="0"/>
                                          </p:val>
                                        </p:tav>
                                        <p:tav tm="100000">
                                          <p:val>
                                            <p:strVal val="#ppt_h"/>
                                          </p:val>
                                        </p:tav>
                                      </p:tavLst>
                                    </p:anim>
                                    <p:anim calcmode="lin" valueType="num">
                                      <p:cBhvr>
                                        <p:cTn id="34" dur="750" fill="hold"/>
                                        <p:tgtEl>
                                          <p:spTgt spid="16">
                                            <p:txEl>
                                              <p:pRg st="0" end="0"/>
                                            </p:txEl>
                                          </p:spTgt>
                                        </p:tgtEl>
                                        <p:attrNameLst>
                                          <p:attrName>style.rotation</p:attrName>
                                        </p:attrNameLst>
                                      </p:cBhvr>
                                      <p:tavLst>
                                        <p:tav tm="0">
                                          <p:val>
                                            <p:fltVal val="90"/>
                                          </p:val>
                                        </p:tav>
                                        <p:tav tm="100000">
                                          <p:val>
                                            <p:fltVal val="0"/>
                                          </p:val>
                                        </p:tav>
                                      </p:tavLst>
                                    </p:anim>
                                    <p:animEffect transition="in" filter="fade">
                                      <p:cBhvr>
                                        <p:cTn id="35" dur="750"/>
                                        <p:tgtEl>
                                          <p:spTgt spid="16">
                                            <p:txEl>
                                              <p:pRg st="0" end="0"/>
                                            </p:txEl>
                                          </p:spTgt>
                                        </p:tgtEl>
                                      </p:cBhvr>
                                    </p:animEffect>
                                  </p:childTnLst>
                                </p:cTn>
                              </p:par>
                              <p:par>
                                <p:cTn id="36" presetID="34" presetClass="emph" presetSubtype="0" fill="hold" grpId="0" nodeType="withEffect">
                                  <p:stCondLst>
                                    <p:cond delay="0"/>
                                  </p:stCondLst>
                                  <p:iterate type="lt">
                                    <p:tmPct val="10000"/>
                                  </p:iterate>
                                  <p:childTnLst>
                                    <p:animMotion origin="layout" path="M 0.0 0.0 L 0.0 -0.07213" pathEditMode="relative" ptsTypes="">
                                      <p:cBhvr>
                                        <p:cTn id="37" dur="375" accel="50000" decel="50000" autoRev="1" fill="hold">
                                          <p:stCondLst>
                                            <p:cond delay="0"/>
                                          </p:stCondLst>
                                        </p:cTn>
                                        <p:tgtEl>
                                          <p:spTgt spid="18">
                                            <p:txEl>
                                              <p:pRg st="0" end="0"/>
                                            </p:txEl>
                                          </p:spTgt>
                                        </p:tgtEl>
                                        <p:attrNameLst>
                                          <p:attrName>ppt_x</p:attrName>
                                          <p:attrName>ppt_y</p:attrName>
                                        </p:attrNameLst>
                                      </p:cBhvr>
                                    </p:animMotion>
                                    <p:animRot by="1500000">
                                      <p:cBhvr>
                                        <p:cTn id="38" dur="188" fill="hold">
                                          <p:stCondLst>
                                            <p:cond delay="0"/>
                                          </p:stCondLst>
                                        </p:cTn>
                                        <p:tgtEl>
                                          <p:spTgt spid="18">
                                            <p:txEl>
                                              <p:pRg st="0" end="0"/>
                                            </p:txEl>
                                          </p:spTgt>
                                        </p:tgtEl>
                                        <p:attrNameLst>
                                          <p:attrName>r</p:attrName>
                                        </p:attrNameLst>
                                      </p:cBhvr>
                                    </p:animRot>
                                    <p:animRot by="-1500000">
                                      <p:cBhvr>
                                        <p:cTn id="39" dur="188" fill="hold">
                                          <p:stCondLst>
                                            <p:cond delay="188"/>
                                          </p:stCondLst>
                                        </p:cTn>
                                        <p:tgtEl>
                                          <p:spTgt spid="18">
                                            <p:txEl>
                                              <p:pRg st="0" end="0"/>
                                            </p:txEl>
                                          </p:spTgt>
                                        </p:tgtEl>
                                        <p:attrNameLst>
                                          <p:attrName>r</p:attrName>
                                        </p:attrNameLst>
                                      </p:cBhvr>
                                    </p:animRot>
                                    <p:animRot by="-1500000">
                                      <p:cBhvr>
                                        <p:cTn id="40" dur="188" fill="hold">
                                          <p:stCondLst>
                                            <p:cond delay="375"/>
                                          </p:stCondLst>
                                        </p:cTn>
                                        <p:tgtEl>
                                          <p:spTgt spid="18">
                                            <p:txEl>
                                              <p:pRg st="0" end="0"/>
                                            </p:txEl>
                                          </p:spTgt>
                                        </p:tgtEl>
                                        <p:attrNameLst>
                                          <p:attrName>r</p:attrName>
                                        </p:attrNameLst>
                                      </p:cBhvr>
                                    </p:animRot>
                                    <p:animRot by="1500000">
                                      <p:cBhvr>
                                        <p:cTn id="41" dur="188" fill="hold">
                                          <p:stCondLst>
                                            <p:cond delay="563"/>
                                          </p:stCondLst>
                                        </p:cTn>
                                        <p:tgtEl>
                                          <p:spTgt spid="18">
                                            <p:txEl>
                                              <p:pRg st="0" end="0"/>
                                            </p:txEl>
                                          </p:spTgt>
                                        </p:tgtEl>
                                        <p:attrNameLst>
                                          <p:attrName>r</p:attrName>
                                        </p:attrNameLst>
                                      </p:cBhvr>
                                    </p:animRot>
                                  </p:childTnLst>
                                </p:cTn>
                              </p:par>
                              <p:par>
                                <p:cTn id="42" presetID="32" presetClass="emph" presetSubtype="0" fill="hold" grpId="0" nodeType="withEffect">
                                  <p:stCondLst>
                                    <p:cond delay="0"/>
                                  </p:stCondLst>
                                  <p:childTnLst>
                                    <p:animRot by="120000">
                                      <p:cBhvr>
                                        <p:cTn id="43" dur="1" fill="hold">
                                          <p:stCondLst>
                                            <p:cond delay="0"/>
                                          </p:stCondLst>
                                        </p:cTn>
                                        <p:tgtEl>
                                          <p:spTgt spid="14">
                                            <p:txEl>
                                              <p:pRg st="0" end="0"/>
                                            </p:txEl>
                                          </p:spTgt>
                                        </p:tgtEl>
                                        <p:attrNameLst>
                                          <p:attrName>r</p:attrName>
                                        </p:attrNameLst>
                                      </p:cBhvr>
                                    </p:animRot>
                                    <p:animRot by="-240000">
                                      <p:cBhvr>
                                        <p:cTn id="44" dur="2" fill="hold">
                                          <p:stCondLst>
                                            <p:cond delay="135"/>
                                          </p:stCondLst>
                                        </p:cTn>
                                        <p:tgtEl>
                                          <p:spTgt spid="14">
                                            <p:txEl>
                                              <p:pRg st="0" end="0"/>
                                            </p:txEl>
                                          </p:spTgt>
                                        </p:tgtEl>
                                        <p:attrNameLst>
                                          <p:attrName>r</p:attrName>
                                        </p:attrNameLst>
                                      </p:cBhvr>
                                    </p:animRot>
                                    <p:animRot by="240000">
                                      <p:cBhvr>
                                        <p:cTn id="45" dur="2" fill="hold">
                                          <p:stCondLst>
                                            <p:cond delay="270"/>
                                          </p:stCondLst>
                                        </p:cTn>
                                        <p:tgtEl>
                                          <p:spTgt spid="14">
                                            <p:txEl>
                                              <p:pRg st="0" end="0"/>
                                            </p:txEl>
                                          </p:spTgt>
                                        </p:tgtEl>
                                        <p:attrNameLst>
                                          <p:attrName>r</p:attrName>
                                        </p:attrNameLst>
                                      </p:cBhvr>
                                    </p:animRot>
                                    <p:animRot by="-240000">
                                      <p:cBhvr>
                                        <p:cTn id="46" dur="2" fill="hold">
                                          <p:stCondLst>
                                            <p:cond delay="405"/>
                                          </p:stCondLst>
                                        </p:cTn>
                                        <p:tgtEl>
                                          <p:spTgt spid="14">
                                            <p:txEl>
                                              <p:pRg st="0" end="0"/>
                                            </p:txEl>
                                          </p:spTgt>
                                        </p:tgtEl>
                                        <p:attrNameLst>
                                          <p:attrName>r</p:attrName>
                                        </p:attrNameLst>
                                      </p:cBhvr>
                                    </p:animRot>
                                    <p:animRot by="120000">
                                      <p:cBhvr>
                                        <p:cTn id="47" dur="2" fill="hold">
                                          <p:stCondLst>
                                            <p:cond delay="749"/>
                                          </p:stCondLst>
                                        </p:cTn>
                                        <p:tgtEl>
                                          <p:spTgt spid="14">
                                            <p:txEl>
                                              <p:pRg st="0" end="0"/>
                                            </p:txEl>
                                          </p:spTgt>
                                        </p:tgtEl>
                                        <p:attrNameLst>
                                          <p:attrName>r</p:attrName>
                                        </p:attrNameLst>
                                      </p:cBhvr>
                                    </p:animRot>
                                  </p:childTnLst>
                                </p:cTn>
                              </p:par>
                              <p:par>
                                <p:cTn id="48" presetID="45" presetClass="entr" presetSubtype="0" fill="hold" grpId="0" nodeType="with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fade">
                                      <p:cBhvr>
                                        <p:cTn id="50" dur="750"/>
                                        <p:tgtEl>
                                          <p:spTgt spid="17">
                                            <p:txEl>
                                              <p:pRg st="0" end="0"/>
                                            </p:txEl>
                                          </p:spTgt>
                                        </p:tgtEl>
                                      </p:cBhvr>
                                    </p:animEffect>
                                    <p:anim calcmode="lin" valueType="num">
                                      <p:cBhvr>
                                        <p:cTn id="51" dur="750" fill="hold"/>
                                        <p:tgtEl>
                                          <p:spTgt spid="17">
                                            <p:txEl>
                                              <p:pRg st="0" end="0"/>
                                            </p:txEl>
                                          </p:spTgt>
                                        </p:tgtEl>
                                        <p:attrNameLst>
                                          <p:attrName>ppt_w</p:attrName>
                                        </p:attrNameLst>
                                      </p:cBhvr>
                                      <p:tavLst>
                                        <p:tav tm="0" fmla="#ppt_w*sin(2.5*pi*$)">
                                          <p:val>
                                            <p:fltVal val="0"/>
                                          </p:val>
                                        </p:tav>
                                        <p:tav tm="100000">
                                          <p:val>
                                            <p:fltVal val="1"/>
                                          </p:val>
                                        </p:tav>
                                      </p:tavLst>
                                    </p:anim>
                                    <p:anim calcmode="lin" valueType="num">
                                      <p:cBhvr>
                                        <p:cTn id="52" dur="750" fill="hold"/>
                                        <p:tgtEl>
                                          <p:spTgt spid="17">
                                            <p:txEl>
                                              <p:pRg st="0" end="0"/>
                                            </p:txEl>
                                          </p:spTgt>
                                        </p:tgtEl>
                                        <p:attrNameLst>
                                          <p:attrName>ppt_h</p:attrName>
                                        </p:attrNameLst>
                                      </p:cBhvr>
                                      <p:tavLst>
                                        <p:tav tm="0">
                                          <p:val>
                                            <p:strVal val="#ppt_h"/>
                                          </p:val>
                                        </p:tav>
                                        <p:tav tm="100000">
                                          <p:val>
                                            <p:strVal val="#ppt_h"/>
                                          </p:val>
                                        </p:tav>
                                      </p:tavLst>
                                    </p:anim>
                                  </p:childTnLst>
                                </p:cTn>
                              </p:par>
                              <p:par>
                                <p:cTn id="53" presetID="16" presetClass="emph" presetSubtype="0" fill="hold" grpId="0" nodeType="withEffect">
                                  <p:stCondLst>
                                    <p:cond delay="0"/>
                                  </p:stCondLst>
                                  <p:iterate type="lt">
                                    <p:tmPct val="4000"/>
                                  </p:iterate>
                                  <p:childTnLst>
                                    <p:set>
                                      <p:cBhvr override="childStyle">
                                        <p:cTn id="54" dur="750" fill="hold"/>
                                        <p:tgtEl>
                                          <p:spTgt spid="4">
                                            <p:txEl>
                                              <p:pRg st="0" end="0"/>
                                            </p:txEl>
                                          </p:spTgt>
                                        </p:tgtEl>
                                        <p:attrNameLst>
                                          <p:attrName>style.color</p:attrName>
                                        </p:attrNameLst>
                                      </p:cBhvr>
                                      <p:to>
                                        <p:clrVal>
                                          <a:schemeClr val="accent2"/>
                                        </p:clrVal>
                                      </p:to>
                                    </p:set>
                                    <p:set>
                                      <p:cBhvr>
                                        <p:cTn id="55" dur="750" fill="hold"/>
                                        <p:tgtEl>
                                          <p:spTgt spid="4">
                                            <p:txEl>
                                              <p:pRg st="0" end="0"/>
                                            </p:txEl>
                                          </p:spTgt>
                                        </p:tgtEl>
                                        <p:attrNameLst>
                                          <p:attrName>fillcolor</p:attrName>
                                        </p:attrNameLst>
                                      </p:cBhvr>
                                      <p:to>
                                        <p:clrVal>
                                          <a:schemeClr val="accent2"/>
                                        </p:clrVal>
                                      </p:to>
                                    </p:set>
                                    <p:set>
                                      <p:cBhvr>
                                        <p:cTn id="56" dur="750" fill="hold"/>
                                        <p:tgtEl>
                                          <p:spTgt spid="4">
                                            <p:txEl>
                                              <p:pRg st="0" end="0"/>
                                            </p:txEl>
                                          </p:spTgt>
                                        </p:tgtEl>
                                        <p:attrNameLst>
                                          <p:attrName>fill.type</p:attrName>
                                        </p:attrNameLst>
                                      </p:cBhvr>
                                      <p:to>
                                        <p:strVal val="solid"/>
                                      </p:to>
                                    </p:set>
                                  </p:childTnLst>
                                </p:cTn>
                              </p:par>
                              <p:par>
                                <p:cTn id="57" presetID="7" presetClass="emph" presetSubtype="2" fill="hold" grpId="0" nodeType="withEffect">
                                  <p:stCondLst>
                                    <p:cond delay="0"/>
                                  </p:stCondLst>
                                  <p:childTnLst>
                                    <p:animClr clrSpc="rgb" dir="cw">
                                      <p:cBhvr>
                                        <p:cTn id="58" dur="750" fill="hold"/>
                                        <p:tgtEl>
                                          <p:spTgt spid="9">
                                            <p:txEl>
                                              <p:pRg st="0" end="0"/>
                                            </p:txEl>
                                          </p:spTgt>
                                        </p:tgtEl>
                                        <p:attrNameLst>
                                          <p:attrName>stroke.color</p:attrName>
                                        </p:attrNameLst>
                                      </p:cBhvr>
                                      <p:to>
                                        <a:schemeClr val="accent2"/>
                                      </p:to>
                                    </p:animClr>
                                    <p:set>
                                      <p:cBhvr>
                                        <p:cTn id="59" dur="750" fill="hold"/>
                                        <p:tgtEl>
                                          <p:spTgt spid="9">
                                            <p:txEl>
                                              <p:pRg st="0" end="0"/>
                                            </p:txEl>
                                          </p:spTgt>
                                        </p:tgtEl>
                                        <p:attrNameLst>
                                          <p:attrName>stroke.on</p:attrName>
                                        </p:attrNameLst>
                                      </p:cBhvr>
                                      <p:to>
                                        <p:strVal val="true"/>
                                      </p:to>
                                    </p:set>
                                  </p:childTnLst>
                                </p:cTn>
                              </p:par>
                              <p:par>
                                <p:cTn id="60" presetID="2" presetClass="exit" presetSubtype="4" fill="hold" grpId="0" nodeType="withEffect">
                                  <p:stCondLst>
                                    <p:cond delay="0"/>
                                  </p:stCondLst>
                                  <p:childTnLst>
                                    <p:anim calcmode="lin" valueType="num">
                                      <p:cBhvr additive="base">
                                        <p:cTn id="61" dur="750"/>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62" dur="750"/>
                                        <p:tgtEl>
                                          <p:spTgt spid="5">
                                            <p:txEl>
                                              <p:pRg st="0" end="0"/>
                                            </p:txEl>
                                          </p:spTgt>
                                        </p:tgtEl>
                                        <p:attrNameLst>
                                          <p:attrName>ppt_y</p:attrName>
                                        </p:attrNameLst>
                                      </p:cBhvr>
                                      <p:tavLst>
                                        <p:tav tm="0">
                                          <p:val>
                                            <p:strVal val="ppt_y"/>
                                          </p:val>
                                        </p:tav>
                                        <p:tav tm="100000">
                                          <p:val>
                                            <p:strVal val="1+ppt_h/2"/>
                                          </p:val>
                                        </p:tav>
                                      </p:tavLst>
                                    </p:anim>
                                    <p:set>
                                      <p:cBhvr>
                                        <p:cTn id="63" dur="1" fill="hold">
                                          <p:stCondLst>
                                            <p:cond delay="749"/>
                                          </p:stCondLst>
                                        </p:cTn>
                                        <p:tgtEl>
                                          <p:spTgt spid="5">
                                            <p:txEl>
                                              <p:pRg st="0" end="0"/>
                                            </p:txEl>
                                          </p:spTgt>
                                        </p:tgtEl>
                                        <p:attrNameLst>
                                          <p:attrName>style.visibility</p:attrName>
                                        </p:attrNameLst>
                                      </p:cBhvr>
                                      <p:to>
                                        <p:strVal val="hidden"/>
                                      </p:to>
                                    </p:set>
                                  </p:childTnLst>
                                </p:cTn>
                              </p:par>
                              <p:par>
                                <p:cTn id="64" presetID="21" presetClass="emph" presetSubtype="0" fill="hold" grpId="0" nodeType="withEffect">
                                  <p:stCondLst>
                                    <p:cond delay="0"/>
                                  </p:stCondLst>
                                  <p:childTnLst>
                                    <p:animClr clrSpc="hsl" dir="cw">
                                      <p:cBhvr override="childStyle">
                                        <p:cTn id="65" dur="750" fill="hold"/>
                                        <p:tgtEl>
                                          <p:spTgt spid="21">
                                            <p:txEl>
                                              <p:pRg st="0" end="0"/>
                                            </p:txEl>
                                          </p:spTgt>
                                        </p:tgtEl>
                                        <p:attrNameLst>
                                          <p:attrName>style.color</p:attrName>
                                        </p:attrNameLst>
                                      </p:cBhvr>
                                      <p:by>
                                        <p:hsl h="7200000" s="0" l="0"/>
                                      </p:by>
                                    </p:animClr>
                                    <p:animClr clrSpc="hsl" dir="cw">
                                      <p:cBhvr>
                                        <p:cTn id="66" dur="750" fill="hold"/>
                                        <p:tgtEl>
                                          <p:spTgt spid="21">
                                            <p:txEl>
                                              <p:pRg st="0" end="0"/>
                                            </p:txEl>
                                          </p:spTgt>
                                        </p:tgtEl>
                                        <p:attrNameLst>
                                          <p:attrName>fillcolor</p:attrName>
                                        </p:attrNameLst>
                                      </p:cBhvr>
                                      <p:by>
                                        <p:hsl h="7200000" s="0" l="0"/>
                                      </p:by>
                                    </p:animClr>
                                    <p:animClr clrSpc="hsl" dir="cw">
                                      <p:cBhvr>
                                        <p:cTn id="67" dur="750" fill="hold"/>
                                        <p:tgtEl>
                                          <p:spTgt spid="21">
                                            <p:txEl>
                                              <p:pRg st="0" end="0"/>
                                            </p:txEl>
                                          </p:spTgt>
                                        </p:tgtEl>
                                        <p:attrNameLst>
                                          <p:attrName>stroke.color</p:attrName>
                                        </p:attrNameLst>
                                      </p:cBhvr>
                                      <p:by>
                                        <p:hsl h="7200000" s="0" l="0"/>
                                      </p:by>
                                    </p:animClr>
                                    <p:set>
                                      <p:cBhvr>
                                        <p:cTn id="68" dur="750" fill="hold"/>
                                        <p:tgtEl>
                                          <p:spTgt spid="21">
                                            <p:txEl>
                                              <p:pRg st="0" end="0"/>
                                            </p:txEl>
                                          </p:spTgt>
                                        </p:tgtEl>
                                        <p:attrNameLst>
                                          <p:attrName>fill.type</p:attrName>
                                        </p:attrNameLst>
                                      </p:cBhvr>
                                      <p:to>
                                        <p:strVal val="solid"/>
                                      </p:to>
                                    </p:set>
                                  </p:childTnLst>
                                </p:cTn>
                              </p:par>
                              <p:par>
                                <p:cTn id="69" presetID="16" presetClass="emph" presetSubtype="0" fill="hold" grpId="0" nodeType="withEffect">
                                  <p:stCondLst>
                                    <p:cond delay="0"/>
                                  </p:stCondLst>
                                  <p:iterate type="lt">
                                    <p:tmPct val="4000"/>
                                  </p:iterate>
                                  <p:childTnLst>
                                    <p:set>
                                      <p:cBhvr override="childStyle">
                                        <p:cTn id="70" dur="750" fill="hold"/>
                                        <p:tgtEl>
                                          <p:spTgt spid="12">
                                            <p:txEl>
                                              <p:pRg st="0" end="0"/>
                                            </p:txEl>
                                          </p:spTgt>
                                        </p:tgtEl>
                                        <p:attrNameLst>
                                          <p:attrName>style.color</p:attrName>
                                        </p:attrNameLst>
                                      </p:cBhvr>
                                      <p:to>
                                        <p:clrVal>
                                          <a:schemeClr val="accent2"/>
                                        </p:clrVal>
                                      </p:to>
                                    </p:set>
                                    <p:set>
                                      <p:cBhvr>
                                        <p:cTn id="71" dur="750" fill="hold"/>
                                        <p:tgtEl>
                                          <p:spTgt spid="12">
                                            <p:txEl>
                                              <p:pRg st="0" end="0"/>
                                            </p:txEl>
                                          </p:spTgt>
                                        </p:tgtEl>
                                        <p:attrNameLst>
                                          <p:attrName>fillcolor</p:attrName>
                                        </p:attrNameLst>
                                      </p:cBhvr>
                                      <p:to>
                                        <p:clrVal>
                                          <a:schemeClr val="accent2"/>
                                        </p:clrVal>
                                      </p:to>
                                    </p:set>
                                    <p:set>
                                      <p:cBhvr>
                                        <p:cTn id="72" dur="750" fill="hold"/>
                                        <p:tgtEl>
                                          <p:spTgt spid="12">
                                            <p:txEl>
                                              <p:pRg st="0" end="0"/>
                                            </p:txEl>
                                          </p:spTgt>
                                        </p:tgtEl>
                                        <p:attrNameLst>
                                          <p:attrName>fill.type</p:attrName>
                                        </p:attrNameLst>
                                      </p:cBhvr>
                                      <p:to>
                                        <p:strVal val="solid"/>
                                      </p:to>
                                    </p:set>
                                  </p:childTnLst>
                                </p:cTn>
                              </p:par>
                              <p:par>
                                <p:cTn id="73" presetID="21" presetClass="emph" presetSubtype="0" fill="hold" grpId="0" nodeType="withEffect">
                                  <p:stCondLst>
                                    <p:cond delay="0"/>
                                  </p:stCondLst>
                                  <p:childTnLst>
                                    <p:animClr clrSpc="hsl" dir="cw">
                                      <p:cBhvr override="childStyle">
                                        <p:cTn id="74" dur="750" fill="hold"/>
                                        <p:tgtEl>
                                          <p:spTgt spid="13">
                                            <p:txEl>
                                              <p:pRg st="0" end="0"/>
                                            </p:txEl>
                                          </p:spTgt>
                                        </p:tgtEl>
                                        <p:attrNameLst>
                                          <p:attrName>style.color</p:attrName>
                                        </p:attrNameLst>
                                      </p:cBhvr>
                                      <p:by>
                                        <p:hsl h="7200000" s="0" l="0"/>
                                      </p:by>
                                    </p:animClr>
                                    <p:animClr clrSpc="hsl" dir="cw">
                                      <p:cBhvr>
                                        <p:cTn id="75" dur="750" fill="hold"/>
                                        <p:tgtEl>
                                          <p:spTgt spid="13">
                                            <p:txEl>
                                              <p:pRg st="0" end="0"/>
                                            </p:txEl>
                                          </p:spTgt>
                                        </p:tgtEl>
                                        <p:attrNameLst>
                                          <p:attrName>fillcolor</p:attrName>
                                        </p:attrNameLst>
                                      </p:cBhvr>
                                      <p:by>
                                        <p:hsl h="7200000" s="0" l="0"/>
                                      </p:by>
                                    </p:animClr>
                                    <p:animClr clrSpc="hsl" dir="cw">
                                      <p:cBhvr>
                                        <p:cTn id="76" dur="750" fill="hold"/>
                                        <p:tgtEl>
                                          <p:spTgt spid="13">
                                            <p:txEl>
                                              <p:pRg st="0" end="0"/>
                                            </p:txEl>
                                          </p:spTgt>
                                        </p:tgtEl>
                                        <p:attrNameLst>
                                          <p:attrName>stroke.color</p:attrName>
                                        </p:attrNameLst>
                                      </p:cBhvr>
                                      <p:by>
                                        <p:hsl h="7200000" s="0" l="0"/>
                                      </p:by>
                                    </p:animClr>
                                    <p:set>
                                      <p:cBhvr>
                                        <p:cTn id="77" dur="750" fill="hold"/>
                                        <p:tgtEl>
                                          <p:spTgt spid="13">
                                            <p:txEl>
                                              <p:pRg st="0" end="0"/>
                                            </p:txEl>
                                          </p:spTgt>
                                        </p:tgtEl>
                                        <p:attrNameLst>
                                          <p:attrName>fill.type</p:attrName>
                                        </p:attrNameLst>
                                      </p:cBhvr>
                                      <p:to>
                                        <p:strVal val="solid"/>
                                      </p:to>
                                    </p:set>
                                  </p:childTnLst>
                                </p:cTn>
                              </p:par>
                              <p:par>
                                <p:cTn id="78" presetID="42" presetClass="entr" presetSubtype="0" fill="hold" grpId="0" nodeType="withEffect">
                                  <p:stCondLst>
                                    <p:cond delay="0"/>
                                  </p:stCondLst>
                                  <p:childTnLst>
                                    <p:set>
                                      <p:cBhvr>
                                        <p:cTn id="79" dur="1" fill="hold">
                                          <p:stCondLst>
                                            <p:cond delay="0"/>
                                          </p:stCondLst>
                                        </p:cTn>
                                        <p:tgtEl>
                                          <p:spTgt spid="20">
                                            <p:txEl>
                                              <p:pRg st="0" end="0"/>
                                            </p:txEl>
                                          </p:spTgt>
                                        </p:tgtEl>
                                        <p:attrNameLst>
                                          <p:attrName>style.visibility</p:attrName>
                                        </p:attrNameLst>
                                      </p:cBhvr>
                                      <p:to>
                                        <p:strVal val="visible"/>
                                      </p:to>
                                    </p:set>
                                    <p:animEffect transition="in" filter="fade">
                                      <p:cBhvr>
                                        <p:cTn id="80" dur="750"/>
                                        <p:tgtEl>
                                          <p:spTgt spid="20">
                                            <p:txEl>
                                              <p:pRg st="0" end="0"/>
                                            </p:txEl>
                                          </p:spTgt>
                                        </p:tgtEl>
                                      </p:cBhvr>
                                    </p:animEffect>
                                    <p:anim calcmode="lin" valueType="num">
                                      <p:cBhvr>
                                        <p:cTn id="81" dur="75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82" dur="750" fill="hold"/>
                                        <p:tgtEl>
                                          <p:spTgt spid="20">
                                            <p:txEl>
                                              <p:pRg st="0" end="0"/>
                                            </p:txEl>
                                          </p:spTgt>
                                        </p:tgtEl>
                                        <p:attrNameLst>
                                          <p:attrName>ppt_y</p:attrName>
                                        </p:attrNameLst>
                                      </p:cBhvr>
                                      <p:tavLst>
                                        <p:tav tm="0">
                                          <p:val>
                                            <p:strVal val="#ppt_y+.1"/>
                                          </p:val>
                                        </p:tav>
                                        <p:tav tm="100000">
                                          <p:val>
                                            <p:strVal val="#ppt_y"/>
                                          </p:val>
                                        </p:tav>
                                      </p:tavLst>
                                    </p:anim>
                                  </p:childTnLst>
                                </p:cTn>
                              </p:par>
                              <p:par>
                                <p:cTn id="83" presetID="1" presetClass="entr" presetSubtype="0" fill="hold" grpId="0" nodeType="withEffect">
                                  <p:stCondLst>
                                    <p:cond delay="0"/>
                                  </p:stCondLst>
                                  <p:childTnLst>
                                    <p:set>
                                      <p:cBhvr>
                                        <p:cTn id="84" dur="1" fill="hold">
                                          <p:stCondLst>
                                            <p:cond delay="749"/>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5" grpId="0" build="allAtOnce"/>
      <p:bldP spid="7" grpId="0" build="allAtOnce"/>
      <p:bldP spid="8" grpId="0" build="allAtOnce"/>
      <p:bldP spid="4" grpId="0" build="allAtOnce"/>
      <p:bldP spid="9" grpId="0" build="allAtOnce"/>
      <p:bldP spid="10" grpId="0" build="allAtOnce"/>
      <p:bldP spid="10" grpId="1" build="allAtOnce"/>
      <p:bldP spid="11" grpId="0" build="allAtOnce"/>
      <p:bldP spid="12" grpId="0" build="allAtOnce"/>
      <p:bldP spid="13" grpId="0" build="allAtOnce"/>
      <p:bldP spid="14" grpId="0" build="allAtOnce"/>
      <p:bldP spid="15" grpId="0" build="allAtOnce"/>
      <p:bldP spid="16" grpId="0" build="allAtOnce"/>
      <p:bldP spid="17" grpId="0" build="allAtOnce"/>
      <p:bldP spid="18" grpId="0" build="allAtOnce"/>
      <p:bldP spid="19" grpId="0" build="allAtOnce"/>
      <p:bldP spid="20" grpId="0" build="allAtOnce"/>
      <p:bldP spid="21"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55B51A-1CAC-66AE-1F93-0BA79B13DF3D}"/>
              </a:ext>
            </a:extLst>
          </p:cNvPr>
          <p:cNvSpPr txBox="1"/>
          <p:nvPr/>
        </p:nvSpPr>
        <p:spPr>
          <a:xfrm>
            <a:off x="753035" y="1004047"/>
            <a:ext cx="10829365" cy="2215991"/>
          </a:xfrm>
          <a:prstGeom prst="rect">
            <a:avLst/>
          </a:prstGeom>
          <a:noFill/>
        </p:spPr>
        <p:txBody>
          <a:bodyPr wrap="square" rtlCol="0">
            <a:spAutoFit/>
          </a:bodyPr>
          <a:lstStyle/>
          <a:p>
            <a:pPr algn="ctr"/>
            <a:r>
              <a:rPr lang="en-US" sz="13800" b="1" dirty="0">
                <a:solidFill>
                  <a:schemeClr val="tx2">
                    <a:lumMod val="75000"/>
                    <a:lumOff val="25000"/>
                  </a:schemeClr>
                </a:solidFill>
                <a:latin typeface="Baguet Script" panose="00000500000000000000" pitchFamily="2" charset="0"/>
              </a:rPr>
              <a:t>Thank You!</a:t>
            </a:r>
          </a:p>
        </p:txBody>
      </p:sp>
    </p:spTree>
    <p:extLst>
      <p:ext uri="{BB962C8B-B14F-4D97-AF65-F5344CB8AC3E}">
        <p14:creationId xmlns:p14="http://schemas.microsoft.com/office/powerpoint/2010/main" val="2232701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3BC936-7A9D-368D-A502-F25A55D73BAB}"/>
              </a:ext>
            </a:extLst>
          </p:cNvPr>
          <p:cNvSpPr>
            <a:spLocks noGrp="1"/>
          </p:cNvSpPr>
          <p:nvPr>
            <p:ph sz="half" idx="2"/>
          </p:nvPr>
        </p:nvSpPr>
        <p:spPr>
          <a:xfrm>
            <a:off x="6172202" y="227733"/>
            <a:ext cx="5181600" cy="6378721"/>
          </a:xfrm>
        </p:spPr>
        <p:txBody>
          <a:bodyPr>
            <a:normAutofit lnSpcReduction="10000"/>
          </a:bodyPr>
          <a:lstStyle/>
          <a:p>
            <a:pPr marL="0" indent="0">
              <a:buNone/>
            </a:pPr>
            <a:endParaRPr lang="en-US" sz="1500" b="1" dirty="0"/>
          </a:p>
          <a:p>
            <a:pPr marL="0" indent="0">
              <a:buNone/>
            </a:pPr>
            <a:r>
              <a:rPr lang="en-US" sz="4900" b="1" dirty="0"/>
              <a:t>Dive Into the Power of Perspectives…</a:t>
            </a:r>
          </a:p>
          <a:p>
            <a:pPr marL="0" indent="0">
              <a:buNone/>
            </a:pPr>
            <a:endParaRPr lang="en-US" sz="4500" b="1" dirty="0"/>
          </a:p>
          <a:p>
            <a:pPr marL="0" indent="0">
              <a:buNone/>
            </a:pPr>
            <a:r>
              <a:rPr lang="en-US" sz="4900" b="1" dirty="0"/>
              <a:t>The Lens You </a:t>
            </a:r>
          </a:p>
          <a:p>
            <a:pPr marL="0" indent="0">
              <a:buNone/>
            </a:pPr>
            <a:r>
              <a:rPr lang="en-US" sz="4900" b="1" dirty="0"/>
              <a:t>View LIHTC Can Shape Your Compliance Outcomes</a:t>
            </a:r>
          </a:p>
          <a:p>
            <a:endParaRPr lang="en-US" dirty="0"/>
          </a:p>
        </p:txBody>
      </p:sp>
      <p:pic>
        <p:nvPicPr>
          <p:cNvPr id="3074" name="Picture 2" descr="Unlocked PNGs for Free Download">
            <a:extLst>
              <a:ext uri="{FF2B5EF4-FFF2-40B4-BE49-F238E27FC236}">
                <a16:creationId xmlns:a16="http://schemas.microsoft.com/office/drawing/2014/main" id="{9FB25AEA-1E48-3E3E-819B-025AD1DFD11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309705" y="1417836"/>
            <a:ext cx="3423347" cy="4351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C55CE1-E053-0858-FAC3-10964536E211}"/>
              </a:ext>
            </a:extLst>
          </p:cNvPr>
          <p:cNvSpPr txBox="1"/>
          <p:nvPr/>
        </p:nvSpPr>
        <p:spPr>
          <a:xfrm>
            <a:off x="253387" y="473725"/>
            <a:ext cx="5766411" cy="784830"/>
          </a:xfrm>
          <a:prstGeom prst="rect">
            <a:avLst/>
          </a:prstGeom>
          <a:noFill/>
        </p:spPr>
        <p:txBody>
          <a:bodyPr wrap="square" rtlCol="0">
            <a:spAutoFit/>
          </a:bodyPr>
          <a:lstStyle/>
          <a:p>
            <a:r>
              <a:rPr lang="en-US" sz="4500" b="1" dirty="0"/>
              <a:t>Unlock New Insights:</a:t>
            </a:r>
          </a:p>
        </p:txBody>
      </p:sp>
    </p:spTree>
    <p:extLst>
      <p:ext uri="{BB962C8B-B14F-4D97-AF65-F5344CB8AC3E}">
        <p14:creationId xmlns:p14="http://schemas.microsoft.com/office/powerpoint/2010/main" val="41502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82" descr="A person writing at a desk&#10;">
            <a:extLst>
              <a:ext uri="{FF2B5EF4-FFF2-40B4-BE49-F238E27FC236}">
                <a16:creationId xmlns:a16="http://schemas.microsoft.com/office/drawing/2014/main" id="{79723FB2-CDBE-ABDD-9BC6-1E8D5204E7B7}"/>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14" name="Footer Placeholder 13">
            <a:extLst>
              <a:ext uri="{FF2B5EF4-FFF2-40B4-BE49-F238E27FC236}">
                <a16:creationId xmlns:a16="http://schemas.microsoft.com/office/drawing/2014/main" id="{C92E10BC-24CF-FA22-F0EC-E5731180F939}"/>
              </a:ext>
            </a:extLst>
          </p:cNvPr>
          <p:cNvSpPr>
            <a:spLocks noGrp="1"/>
          </p:cNvSpPr>
          <p:nvPr>
            <p:ph type="ftr" sz="quarter" idx="3"/>
          </p:nvPr>
        </p:nvSpPr>
        <p:spPr>
          <a:xfrm>
            <a:off x="824241" y="6290774"/>
            <a:ext cx="6637071" cy="365125"/>
          </a:xfrm>
        </p:spPr>
        <p:txBody>
          <a:bodyPr/>
          <a:lstStyle/>
          <a:p>
            <a:r>
              <a:rPr lang="en-US"/>
              <a:t>POWER OF PERSPECTIVES</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a:p>
        </p:txBody>
      </p:sp>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823863" y="320040"/>
            <a:ext cx="4923635" cy="1017147"/>
          </a:xfrm>
        </p:spPr>
        <p:txBody>
          <a:bodyPr>
            <a:noAutofit/>
          </a:bodyPr>
          <a:lstStyle/>
          <a:p>
            <a:r>
              <a:rPr lang="en-US" sz="4000" b="1" dirty="0"/>
              <a:t>Session</a:t>
            </a:r>
            <a:r>
              <a:rPr lang="en-US" sz="4000" dirty="0"/>
              <a:t> </a:t>
            </a:r>
            <a:r>
              <a:rPr lang="en-US" sz="4000" b="1" dirty="0"/>
              <a:t>Objectives</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normAutofit/>
          </a:bodyPr>
          <a:lstStyle/>
          <a:p>
            <a:r>
              <a:rPr lang="en-US" sz="2000">
                <a:solidFill>
                  <a:schemeClr val="tx1"/>
                </a:solidFill>
              </a:rPr>
              <a:t>Understand the </a:t>
            </a:r>
            <a:r>
              <a:rPr lang="en-US" sz="2000" b="1" u="sng">
                <a:solidFill>
                  <a:schemeClr val="tx1"/>
                </a:solidFill>
              </a:rPr>
              <a:t>Impact</a:t>
            </a:r>
            <a:r>
              <a:rPr lang="en-US" sz="2000">
                <a:solidFill>
                  <a:schemeClr val="tx1"/>
                </a:solidFill>
              </a:rPr>
              <a:t> of Perspectives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a:t>o2.</a:t>
            </a:r>
          </a:p>
        </p:txBody>
      </p:sp>
      <p:sp>
        <p:nvSpPr>
          <p:cNvPr id="7" name="Text Placeholder 6">
            <a:extLst>
              <a:ext uri="{FF2B5EF4-FFF2-40B4-BE49-F238E27FC236}">
                <a16:creationId xmlns:a16="http://schemas.microsoft.com/office/drawing/2014/main" id="{BDA9475A-A652-4BB2-F82D-18D978C3972A}"/>
              </a:ext>
            </a:extLst>
          </p:cNvPr>
          <p:cNvSpPr>
            <a:spLocks noGrp="1"/>
          </p:cNvSpPr>
          <p:nvPr>
            <p:ph type="body" sz="quarter" idx="17"/>
          </p:nvPr>
        </p:nvSpPr>
        <p:spPr>
          <a:xfrm>
            <a:off x="1643379" y="2378035"/>
            <a:ext cx="5885179" cy="533400"/>
          </a:xfrm>
        </p:spPr>
        <p:txBody>
          <a:bodyPr/>
          <a:lstStyle/>
          <a:p>
            <a:r>
              <a:rPr lang="en-US">
                <a:solidFill>
                  <a:schemeClr val="tx1"/>
                </a:solidFill>
              </a:rPr>
              <a:t>Shift </a:t>
            </a:r>
            <a:r>
              <a:rPr lang="en-US" b="1" u="sng">
                <a:solidFill>
                  <a:schemeClr val="tx1"/>
                </a:solidFill>
              </a:rPr>
              <a:t>Mindsets</a:t>
            </a:r>
            <a:r>
              <a:rPr lang="en-US">
                <a:solidFill>
                  <a:schemeClr val="tx1"/>
                </a:solidFill>
              </a:rPr>
              <a:t> for Better Outcomes</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a:normAutofit/>
          </a:bodyPr>
          <a:lstStyle/>
          <a:p>
            <a:r>
              <a:rPr lang="en-US">
                <a:solidFill>
                  <a:schemeClr val="tx1"/>
                </a:solidFill>
              </a:rPr>
              <a:t>Enhance Compliance </a:t>
            </a:r>
            <a:r>
              <a:rPr lang="en-US" b="1" u="sng">
                <a:solidFill>
                  <a:schemeClr val="tx1"/>
                </a:solidFill>
              </a:rPr>
              <a:t>Strategies</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lstStyle/>
          <a:p>
            <a:r>
              <a:rPr lang="en-US" sz="2000" b="1" u="sng">
                <a:solidFill>
                  <a:schemeClr val="tx1"/>
                </a:solidFill>
              </a:rPr>
              <a:t>Collaborate</a:t>
            </a:r>
            <a:r>
              <a:rPr lang="en-US" sz="2000">
                <a:solidFill>
                  <a:schemeClr val="tx1"/>
                </a:solidFill>
              </a:rPr>
              <a:t> on all levels</a:t>
            </a:r>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n-US" sz="2000">
                <a:solidFill>
                  <a:schemeClr val="tx1"/>
                </a:solidFill>
              </a:rPr>
              <a:t>Drive Continuous </a:t>
            </a:r>
            <a:r>
              <a:rPr lang="en-US" sz="2000" b="1" u="sng">
                <a:solidFill>
                  <a:schemeClr val="tx1"/>
                </a:solidFill>
              </a:rPr>
              <a:t>Improvement</a:t>
            </a:r>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169081" y="-1734445"/>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spTree>
    <p:extLst>
      <p:ext uri="{BB962C8B-B14F-4D97-AF65-F5344CB8AC3E}">
        <p14:creationId xmlns:p14="http://schemas.microsoft.com/office/powerpoint/2010/main" val="4255973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4AAE6-781F-29BF-10C1-C6665F833952}"/>
              </a:ext>
            </a:extLst>
          </p:cNvPr>
          <p:cNvSpPr>
            <a:spLocks noGrp="1"/>
          </p:cNvSpPr>
          <p:nvPr>
            <p:ph type="ctrTitle"/>
          </p:nvPr>
        </p:nvSpPr>
        <p:spPr>
          <a:xfrm>
            <a:off x="166254" y="309563"/>
            <a:ext cx="9144000" cy="1290637"/>
          </a:xfrm>
        </p:spPr>
        <p:txBody>
          <a:bodyPr>
            <a:normAutofit/>
          </a:bodyPr>
          <a:lstStyle/>
          <a:p>
            <a:pPr algn="l"/>
            <a:r>
              <a:rPr lang="en-US" sz="7200" u="sng" dirty="0"/>
              <a:t>Perspective</a:t>
            </a:r>
            <a:r>
              <a:rPr lang="en-US" sz="7200" dirty="0"/>
              <a:t>:</a:t>
            </a:r>
          </a:p>
        </p:txBody>
      </p:sp>
      <p:sp>
        <p:nvSpPr>
          <p:cNvPr id="3" name="Subtitle 2">
            <a:extLst>
              <a:ext uri="{FF2B5EF4-FFF2-40B4-BE49-F238E27FC236}">
                <a16:creationId xmlns:a16="http://schemas.microsoft.com/office/drawing/2014/main" id="{2638323A-C23A-32C1-D9BB-EB80C9534671}"/>
              </a:ext>
            </a:extLst>
          </p:cNvPr>
          <p:cNvSpPr>
            <a:spLocks noGrp="1"/>
          </p:cNvSpPr>
          <p:nvPr>
            <p:ph type="subTitle" idx="1"/>
          </p:nvPr>
        </p:nvSpPr>
        <p:spPr>
          <a:xfrm>
            <a:off x="609600" y="2311400"/>
            <a:ext cx="10778836" cy="3682999"/>
          </a:xfrm>
        </p:spPr>
        <p:txBody>
          <a:bodyPr>
            <a:noAutofit/>
          </a:bodyPr>
          <a:lstStyle/>
          <a:p>
            <a:pPr algn="l"/>
            <a:r>
              <a:rPr lang="en-US" sz="6600" b="0" i="0" dirty="0">
                <a:solidFill>
                  <a:srgbClr val="1F1F1F"/>
                </a:solidFill>
                <a:effectLst/>
                <a:latin typeface="Google Sans"/>
              </a:rPr>
              <a:t>A particular attitude toward or way of regarding something;   a point of view.</a:t>
            </a:r>
            <a:endParaRPr lang="en-US" sz="6600" dirty="0"/>
          </a:p>
        </p:txBody>
      </p:sp>
    </p:spTree>
    <p:extLst>
      <p:ext uri="{BB962C8B-B14F-4D97-AF65-F5344CB8AC3E}">
        <p14:creationId xmlns:p14="http://schemas.microsoft.com/office/powerpoint/2010/main" val="639175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using a cell phone&#10;&#10;Description automatically generated with medium confidence">
            <a:extLst>
              <a:ext uri="{FF2B5EF4-FFF2-40B4-BE49-F238E27FC236}">
                <a16:creationId xmlns:a16="http://schemas.microsoft.com/office/drawing/2014/main" id="{A959EBEA-646F-7764-D09E-F038DE7666BC}"/>
              </a:ext>
            </a:extLst>
          </p:cNvPr>
          <p:cNvPicPr>
            <a:picLocks noChangeAspect="1"/>
          </p:cNvPicPr>
          <p:nvPr/>
        </p:nvPicPr>
        <p:blipFill rotWithShape="1">
          <a:blip r:embed="rId3"/>
          <a:srcRect t="15561" b="185"/>
          <a:stretch/>
        </p:blipFill>
        <p:spPr>
          <a:xfrm>
            <a:off x="20" y="1282"/>
            <a:ext cx="12191980" cy="6856718"/>
          </a:xfrm>
          <a:prstGeom prst="rect">
            <a:avLst/>
          </a:prstGeom>
          <a:noFill/>
        </p:spPr>
      </p:pic>
      <p:sp>
        <p:nvSpPr>
          <p:cNvPr id="4" name="TextBox 3">
            <a:extLst>
              <a:ext uri="{FF2B5EF4-FFF2-40B4-BE49-F238E27FC236}">
                <a16:creationId xmlns:a16="http://schemas.microsoft.com/office/drawing/2014/main" id="{2A0A3806-F701-01FF-5C87-82C0C7651698}"/>
              </a:ext>
            </a:extLst>
          </p:cNvPr>
          <p:cNvSpPr txBox="1"/>
          <p:nvPr/>
        </p:nvSpPr>
        <p:spPr>
          <a:xfrm>
            <a:off x="882891" y="5686771"/>
            <a:ext cx="104343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chemeClr val="bg1"/>
                </a:solidFill>
              </a:rPr>
              <a:t>What do you see?</a:t>
            </a:r>
          </a:p>
        </p:txBody>
      </p:sp>
    </p:spTree>
    <p:extLst>
      <p:ext uri="{BB962C8B-B14F-4D97-AF65-F5344CB8AC3E}">
        <p14:creationId xmlns:p14="http://schemas.microsoft.com/office/powerpoint/2010/main" val="1183303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using a cell phone&#10;&#10;Description automatically generated with medium confidence">
            <a:extLst>
              <a:ext uri="{FF2B5EF4-FFF2-40B4-BE49-F238E27FC236}">
                <a16:creationId xmlns:a16="http://schemas.microsoft.com/office/drawing/2014/main" id="{59A5D366-BDCD-4761-A29B-21881A691F59}"/>
              </a:ext>
            </a:extLst>
          </p:cNvPr>
          <p:cNvPicPr>
            <a:picLocks noChangeAspect="1"/>
          </p:cNvPicPr>
          <p:nvPr/>
        </p:nvPicPr>
        <p:blipFill rotWithShape="1">
          <a:blip r:embed="rId3"/>
          <a:srcRect t="29313" b="13936"/>
          <a:stretch/>
        </p:blipFill>
        <p:spPr>
          <a:xfrm>
            <a:off x="20" y="4288"/>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490959" y="4748354"/>
            <a:ext cx="10945471" cy="891250"/>
          </a:xfrm>
          <a:prstGeom prst="rect">
            <a:avLst/>
          </a:prstGeom>
        </p:spPr>
        <p:txBody>
          <a:bodyPr anchor="t">
            <a:normAutofit fontScale="90000"/>
          </a:bodyPr>
          <a:lstStyle/>
          <a:p>
            <a:r>
              <a:rPr lang="en-US" dirty="0"/>
              <a:t>Understanding the </a:t>
            </a:r>
            <a:r>
              <a:rPr lang="en-US" u="sng" dirty="0"/>
              <a:t>Impact</a:t>
            </a:r>
            <a:r>
              <a:rPr lang="en-US" dirty="0"/>
              <a:t> of  Perspectives</a:t>
            </a:r>
          </a:p>
        </p:txBody>
      </p:sp>
    </p:spTree>
    <p:extLst>
      <p:ext uri="{BB962C8B-B14F-4D97-AF65-F5344CB8AC3E}">
        <p14:creationId xmlns:p14="http://schemas.microsoft.com/office/powerpoint/2010/main" val="79592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CA480A-C2F1-3352-8096-7CA3790E192E}"/>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86791011-3EE4-86E1-F678-DD81FD7C0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56C63E6-1C09-3D75-0EDD-FDA9E2AE1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8A1BC81F-77D4-3166-AC64-B225588C1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4AF4B02-BC42-578C-EE84-56550C88F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EFE889-10BD-B40D-AF14-2BBB374C0D93}"/>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dirty="0">
                <a:solidFill>
                  <a:srgbClr val="FFFFFF"/>
                </a:solidFill>
              </a:rPr>
              <a:t>Understanding the </a:t>
            </a:r>
            <a:r>
              <a:rPr lang="en-US" sz="4000" b="1" u="sng" dirty="0">
                <a:solidFill>
                  <a:srgbClr val="FFFFFF"/>
                </a:solidFill>
              </a:rPr>
              <a:t>Impact </a:t>
            </a:r>
            <a:r>
              <a:rPr lang="en-US" sz="4000" b="1" dirty="0">
                <a:solidFill>
                  <a:srgbClr val="FFFFFF"/>
                </a:solidFill>
              </a:rPr>
              <a:t>of Perspectives</a:t>
            </a:r>
            <a:endParaRPr lang="en-US" sz="4000" kern="1200" dirty="0">
              <a:solidFill>
                <a:srgbClr val="FFFFFF"/>
              </a:solidFill>
              <a:latin typeface="+mj-lt"/>
              <a:ea typeface="+mj-ea"/>
              <a:cs typeface="+mj-cs"/>
            </a:endParaRPr>
          </a:p>
        </p:txBody>
      </p:sp>
      <p:graphicFrame>
        <p:nvGraphicFramePr>
          <p:cNvPr id="6" name="TextBox 3">
            <a:extLst>
              <a:ext uri="{FF2B5EF4-FFF2-40B4-BE49-F238E27FC236}">
                <a16:creationId xmlns:a16="http://schemas.microsoft.com/office/drawing/2014/main" id="{BFEFB76C-4694-7BA5-C04E-3ABD82210E58}"/>
              </a:ext>
            </a:extLst>
          </p:cNvPr>
          <p:cNvGraphicFramePr/>
          <p:nvPr>
            <p:extLst>
              <p:ext uri="{D42A27DB-BD31-4B8C-83A1-F6EECF244321}">
                <p14:modId xmlns:p14="http://schemas.microsoft.com/office/powerpoint/2010/main" val="266786578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9410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3DE5-2A70-997B-9315-4D8B04002023}"/>
              </a:ext>
            </a:extLst>
          </p:cNvPr>
          <p:cNvSpPr>
            <a:spLocks noGrp="1"/>
          </p:cNvSpPr>
          <p:nvPr>
            <p:ph type="title"/>
          </p:nvPr>
        </p:nvSpPr>
        <p:spPr>
          <a:xfrm>
            <a:off x="838200" y="365126"/>
            <a:ext cx="2956560" cy="1893442"/>
          </a:xfrm>
        </p:spPr>
        <p:txBody>
          <a:bodyPr>
            <a:normAutofit fontScale="90000"/>
          </a:bodyPr>
          <a:lstStyle/>
          <a:p>
            <a:r>
              <a:rPr lang="en-US" b="1" dirty="0"/>
              <a:t>Tenant</a:t>
            </a:r>
            <a:br>
              <a:rPr lang="en-US" b="1" dirty="0"/>
            </a:br>
            <a:r>
              <a:rPr lang="en-US" b="1" dirty="0"/>
              <a:t>Complaint</a:t>
            </a:r>
            <a:br>
              <a:rPr lang="en-US" b="1" dirty="0"/>
            </a:br>
            <a:r>
              <a:rPr lang="en-US" b="1" dirty="0"/>
              <a:t>Example</a:t>
            </a:r>
          </a:p>
        </p:txBody>
      </p:sp>
      <p:pic>
        <p:nvPicPr>
          <p:cNvPr id="5" name="Content Placeholder 4">
            <a:extLst>
              <a:ext uri="{FF2B5EF4-FFF2-40B4-BE49-F238E27FC236}">
                <a16:creationId xmlns:a16="http://schemas.microsoft.com/office/drawing/2014/main" id="{AA47B290-00F6-C0DF-9B2F-878F002D1398}"/>
              </a:ext>
            </a:extLst>
          </p:cNvPr>
          <p:cNvPicPr>
            <a:picLocks noGrp="1" noChangeAspect="1"/>
          </p:cNvPicPr>
          <p:nvPr>
            <p:ph idx="1"/>
          </p:nvPr>
        </p:nvPicPr>
        <p:blipFill>
          <a:blip r:embed="rId3"/>
          <a:srcRect l="33197" t="582" r="96" b="5720"/>
          <a:stretch/>
        </p:blipFill>
        <p:spPr>
          <a:xfrm>
            <a:off x="3282696" y="512064"/>
            <a:ext cx="8909304" cy="5980810"/>
          </a:xfrm>
        </p:spPr>
      </p:pic>
    </p:spTree>
    <p:extLst>
      <p:ext uri="{BB962C8B-B14F-4D97-AF65-F5344CB8AC3E}">
        <p14:creationId xmlns:p14="http://schemas.microsoft.com/office/powerpoint/2010/main" val="2044648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AE47482950854ABBC8FFADBA93E38C" ma:contentTypeVersion="3" ma:contentTypeDescription="Create a new document." ma:contentTypeScope="" ma:versionID="21ffba82aab46978dab95a568e925b3d">
  <xsd:schema xmlns:xsd="http://www.w3.org/2001/XMLSchema" xmlns:xs="http://www.w3.org/2001/XMLSchema" xmlns:p="http://schemas.microsoft.com/office/2006/metadata/properties" xmlns:ns2="ffcd1cd3-928d-41aa-8d37-f7c9bd135545" targetNamespace="http://schemas.microsoft.com/office/2006/metadata/properties" ma:root="true" ma:fieldsID="9517c107372a846de7e22efcd12912f9" ns2:_="">
    <xsd:import namespace="ffcd1cd3-928d-41aa-8d37-f7c9bd135545"/>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cd1cd3-928d-41aa-8d37-f7c9bd135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C61DD4-1F25-4D7F-89C6-FE24EE439827}">
  <ds:schemaRefs>
    <ds:schemaRef ds:uri="http://schemas.microsoft.com/sharepoint/v3/contenttype/forms"/>
  </ds:schemaRefs>
</ds:datastoreItem>
</file>

<file path=customXml/itemProps2.xml><?xml version="1.0" encoding="utf-8"?>
<ds:datastoreItem xmlns:ds="http://schemas.openxmlformats.org/officeDocument/2006/customXml" ds:itemID="{6D2E1957-784C-4824-81DA-0B6288603026}">
  <ds:schemaRefs>
    <ds:schemaRef ds:uri="http://purl.org/dc/elements/1.1/"/>
    <ds:schemaRef ds:uri="http://purl.org/dc/terms/"/>
    <ds:schemaRef ds:uri="http://www.w3.org/XML/1998/namespace"/>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ffcd1cd3-928d-41aa-8d37-f7c9bd135545"/>
  </ds:schemaRefs>
</ds:datastoreItem>
</file>

<file path=customXml/itemProps3.xml><?xml version="1.0" encoding="utf-8"?>
<ds:datastoreItem xmlns:ds="http://schemas.openxmlformats.org/officeDocument/2006/customXml" ds:itemID="{B2079658-C735-4005-8481-6821F960DCDB}">
  <ds:schemaRefs>
    <ds:schemaRef ds:uri="ffcd1cd3-928d-41aa-8d37-f7c9bd1355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1035</TotalTime>
  <Words>1381</Words>
  <Application>Microsoft Office PowerPoint</Application>
  <PresentationFormat>Widescreen</PresentationFormat>
  <Paragraphs>143</Paragraphs>
  <Slides>20</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Aptos Display</vt:lpstr>
      <vt:lpstr>Arial</vt:lpstr>
      <vt:lpstr>Baguet Script</vt:lpstr>
      <vt:lpstr>Calibri</vt:lpstr>
      <vt:lpstr>Courier New</vt:lpstr>
      <vt:lpstr>Google Sans</vt:lpstr>
      <vt:lpstr>Office Theme</vt:lpstr>
      <vt:lpstr>PowerPoint Presentation</vt:lpstr>
      <vt:lpstr>PowerPoint Presentation</vt:lpstr>
      <vt:lpstr>PowerPoint Presentation</vt:lpstr>
      <vt:lpstr>Session Objectives</vt:lpstr>
      <vt:lpstr>Perspective:</vt:lpstr>
      <vt:lpstr>PowerPoint Presentation</vt:lpstr>
      <vt:lpstr>Understanding the Impact of  Perspectives</vt:lpstr>
      <vt:lpstr>Understanding the Impact of Perspectives</vt:lpstr>
      <vt:lpstr>Tenant Complaint Example</vt:lpstr>
      <vt:lpstr>Shift Mindsets for Better Outcomes</vt:lpstr>
      <vt:lpstr>A mindset shift could help you…</vt:lpstr>
      <vt:lpstr>A mindset shift could help you…</vt:lpstr>
      <vt:lpstr>A mindset shift could help you…</vt:lpstr>
      <vt:lpstr>Enhance Compliance Strategies </vt:lpstr>
      <vt:lpstr>PowerPoint Presentation</vt:lpstr>
      <vt:lpstr>Collaboration is key on all levels </vt:lpstr>
      <vt:lpstr>Drive Continuous Improvement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Karen Georgetown</dc:creator>
  <cp:lastModifiedBy>Shelisa Williams</cp:lastModifiedBy>
  <cp:revision>59</cp:revision>
  <dcterms:created xsi:type="dcterms:W3CDTF">2025-03-22T19:55:11Z</dcterms:created>
  <dcterms:modified xsi:type="dcterms:W3CDTF">2025-04-03T04:55:30Z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0x010100D4AE47482950854ABBC8FFADBA93E38C</vt:lpwstr>
  </property>
</Properties>
</file>